
<file path=[Content_Types].xml><?xml version="1.0" encoding="utf-8"?>
<Types xmlns="http://schemas.openxmlformats.org/package/2006/content-types">
  <Default Extension="wav" ContentType="audio/x-wav"/>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6"/>
  </p:notesMasterIdLst>
  <p:sldIdLst>
    <p:sldId id="257" r:id="rId4"/>
    <p:sldId id="258" r:id="rId5"/>
    <p:sldId id="259" r:id="rId7"/>
    <p:sldId id="260" r:id="rId8"/>
    <p:sldId id="261" r:id="rId9"/>
    <p:sldId id="299" r:id="rId10"/>
    <p:sldId id="339" r:id="rId11"/>
    <p:sldId id="267" r:id="rId12"/>
    <p:sldId id="269" r:id="rId13"/>
    <p:sldId id="300" r:id="rId14"/>
    <p:sldId id="270" r:id="rId15"/>
    <p:sldId id="271" r:id="rId16"/>
    <p:sldId id="273" r:id="rId17"/>
    <p:sldId id="274" r:id="rId18"/>
    <p:sldId id="276" r:id="rId19"/>
    <p:sldId id="277" r:id="rId20"/>
    <p:sldId id="279" r:id="rId21"/>
    <p:sldId id="281" r:id="rId22"/>
    <p:sldId id="282" r:id="rId23"/>
    <p:sldId id="283" r:id="rId24"/>
    <p:sldId id="285" r:id="rId25"/>
    <p:sldId id="286" r:id="rId26"/>
    <p:sldId id="329" r:id="rId27"/>
    <p:sldId id="287" r:id="rId28"/>
    <p:sldId id="289" r:id="rId29"/>
    <p:sldId id="290" r:id="rId30"/>
    <p:sldId id="291" r:id="rId31"/>
    <p:sldId id="292" r:id="rId32"/>
    <p:sldId id="293" r:id="rId33"/>
    <p:sldId id="295" r:id="rId34"/>
    <p:sldId id="296" r:id="rId35"/>
    <p:sldId id="298" r:id="rId36"/>
  </p:sldIdLst>
  <p:sldSz cx="9144000" cy="6858000" type="screen4x3"/>
  <p:notesSz cx="6858000" cy="9144000"/>
  <p:custDataLst>
    <p:tags r:id="rId40"/>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07"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65" d="100"/>
          <a:sy n="65" d="100"/>
        </p:scale>
        <p:origin x="1536" y="60"/>
      </p:cViewPr>
      <p:guideLst>
        <p:guide orient="horz" pos="2207"/>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0" Type="http://schemas.openxmlformats.org/officeDocument/2006/relationships/tags" Target="tags/tag1.xml"/><Relationship Id="rId4" Type="http://schemas.openxmlformats.org/officeDocument/2006/relationships/slide" Target="slides/slide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4FC73700-AC53-4834-8815-1E48E16FEAAE}"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3685B706-0A17-4288-9C5D-EECECC9A2C19}"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幻灯片图像占位符 1"/>
          <p:cNvSpPr>
            <a:spLocks noGrp="1" noRot="1" noChangeAspect="1" noTextEdit="1"/>
          </p:cNvSpPr>
          <p:nvPr>
            <p:ph type="sldImg"/>
          </p:nvPr>
        </p:nvSpPr>
        <p:spPr>
          <a:ln>
            <a:solidFill>
              <a:srgbClr val="000000">
                <a:alpha val="100000"/>
              </a:srgbClr>
            </a:solidFill>
            <a:miter lim="800000"/>
          </a:ln>
        </p:spPr>
      </p:sp>
      <p:sp>
        <p:nvSpPr>
          <p:cNvPr id="6147" name="备注占位符 2"/>
          <p:cNvSpPr>
            <a:spLocks noGrp="1"/>
          </p:cNvSpPr>
          <p:nvPr>
            <p:ph type="body" idx="1"/>
          </p:nvPr>
        </p:nvSpPr>
        <p:spPr>
          <a:noFill/>
          <a:ln>
            <a:noFill/>
          </a:ln>
        </p:spPr>
        <p:txBody>
          <a:bodyPr wrap="square" lIns="91440" tIns="45720" rIns="91440" bIns="45720" anchor="t" anchorCtr="0"/>
          <a:p>
            <a:pPr lvl="0" eaLnBrk="1" hangingPunct="1">
              <a:spcBef>
                <a:spcPct val="0"/>
              </a:spcBef>
            </a:pPr>
            <a:endParaRPr lang="zh-CN" altLang="en-US" dirty="0"/>
          </a:p>
        </p:txBody>
      </p:sp>
      <p:sp>
        <p:nvSpPr>
          <p:cNvPr id="6148"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zh-CN" altLang="en-US" dirty="0">
                <a:solidFill>
                  <a:srgbClr val="000000"/>
                </a:solidFill>
                <a:latin typeface="Arial" panose="020B0604020202020204" pitchFamily="34" charset="0"/>
              </a:rPr>
            </a:fld>
            <a:endParaRPr lang="zh-CN" altLang="en-US" dirty="0">
              <a:solidFill>
                <a:srgbClr val="000000"/>
              </a:solidFill>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幻灯片图像占位符 1"/>
          <p:cNvSpPr>
            <a:spLocks noGrp="1" noRot="1" noChangeAspect="1" noTextEdit="1"/>
          </p:cNvSpPr>
          <p:nvPr>
            <p:ph type="sldImg"/>
          </p:nvPr>
        </p:nvSpPr>
        <p:spPr>
          <a:ln>
            <a:solidFill>
              <a:srgbClr val="000000">
                <a:alpha val="100000"/>
              </a:srgbClr>
            </a:solidFill>
            <a:miter lim="800000"/>
          </a:ln>
        </p:spPr>
      </p:sp>
      <p:sp>
        <p:nvSpPr>
          <p:cNvPr id="37891" name="备注占位符 2"/>
          <p:cNvSpPr>
            <a:spLocks noGrp="1"/>
          </p:cNvSpPr>
          <p:nvPr>
            <p:ph type="body" idx="1"/>
          </p:nvPr>
        </p:nvSpPr>
        <p:spPr>
          <a:noFill/>
          <a:ln>
            <a:noFill/>
          </a:ln>
        </p:spPr>
        <p:txBody>
          <a:bodyPr wrap="square" lIns="91440" tIns="45720" rIns="91440" bIns="45720" anchor="t" anchorCtr="0"/>
          <a:p>
            <a:pPr lvl="0" eaLnBrk="1" hangingPunct="1">
              <a:spcBef>
                <a:spcPct val="0"/>
              </a:spcBef>
            </a:pPr>
            <a:endParaRPr lang="zh-CN" altLang="en-US" dirty="0"/>
          </a:p>
        </p:txBody>
      </p:sp>
      <p:sp>
        <p:nvSpPr>
          <p:cNvPr id="37892"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zh-CN" altLang="en-US" dirty="0">
                <a:solidFill>
                  <a:srgbClr val="000000"/>
                </a:solidFill>
                <a:latin typeface="Arial" panose="020B0604020202020204" pitchFamily="34" charset="0"/>
              </a:rPr>
            </a:fld>
            <a:endParaRPr lang="zh-CN" altLang="en-US" dirty="0">
              <a:solidFill>
                <a:srgbClr val="000000"/>
              </a:solidFill>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幻灯片图像占位符 1"/>
          <p:cNvSpPr>
            <a:spLocks noGrp="1" noRot="1" noChangeAspect="1" noTextEdit="1"/>
          </p:cNvSpPr>
          <p:nvPr>
            <p:ph type="sldImg"/>
          </p:nvPr>
        </p:nvSpPr>
        <p:spPr>
          <a:ln>
            <a:solidFill>
              <a:srgbClr val="000000"/>
            </a:solidFill>
            <a:miter/>
          </a:ln>
        </p:spPr>
      </p:sp>
      <p:sp>
        <p:nvSpPr>
          <p:cNvPr id="4096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4096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6" name="矩形 15"/>
          <p:cNvSpPr>
            <a:spLocks noChangeArrowheads="1"/>
          </p:cNvSpPr>
          <p:nvPr/>
        </p:nvSpPr>
        <p:spPr bwMode="auto">
          <a:xfrm>
            <a:off x="3071813" y="0"/>
            <a:ext cx="1417638" cy="6858000"/>
          </a:xfrm>
          <a:prstGeom prst="rect">
            <a:avLst/>
          </a:prstGeom>
          <a:solidFill>
            <a:schemeClr val="accent2">
              <a:alpha val="70195"/>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7" name="矩形 16"/>
          <p:cNvSpPr/>
          <p:nvPr/>
        </p:nvSpPr>
        <p:spPr>
          <a:xfrm>
            <a:off x="0" y="0"/>
            <a:ext cx="3152775" cy="6858000"/>
          </a:xfrm>
          <a:prstGeom prst="rect">
            <a:avLst/>
          </a:prstGeom>
          <a:gradFill rotWithShape="1">
            <a:gsLst>
              <a:gs pos="0">
                <a:schemeClr val="accent2"/>
              </a:gs>
              <a:gs pos="100000">
                <a:schemeClr val="accent2">
                  <a:gamma/>
                  <a:shade val="85882"/>
                  <a:invGamma/>
                </a:schemeClr>
              </a:gs>
            </a:gsLst>
            <a:lin ang="54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8" name="矩形 17"/>
          <p:cNvSpPr>
            <a:spLocks noChangeArrowheads="1"/>
          </p:cNvSpPr>
          <p:nvPr/>
        </p:nvSpPr>
        <p:spPr bwMode="auto">
          <a:xfrm>
            <a:off x="6902450" y="-11112"/>
            <a:ext cx="303213" cy="6858000"/>
          </a:xfrm>
          <a:prstGeom prst="rect">
            <a:avLst/>
          </a:prstGeom>
          <a:solidFill>
            <a:schemeClr val="accent2">
              <a:alpha val="30196"/>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9" name="矩形 18"/>
          <p:cNvSpPr>
            <a:spLocks noChangeArrowheads="1"/>
          </p:cNvSpPr>
          <p:nvPr/>
        </p:nvSpPr>
        <p:spPr bwMode="auto">
          <a:xfrm>
            <a:off x="7158038" y="12700"/>
            <a:ext cx="227013" cy="6858000"/>
          </a:xfrm>
          <a:prstGeom prst="rect">
            <a:avLst/>
          </a:prstGeom>
          <a:solidFill>
            <a:schemeClr val="accent2">
              <a:alpha val="20000"/>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0" name="矩形 19"/>
          <p:cNvSpPr>
            <a:spLocks noChangeArrowheads="1"/>
          </p:cNvSpPr>
          <p:nvPr/>
        </p:nvSpPr>
        <p:spPr bwMode="auto">
          <a:xfrm>
            <a:off x="4375150" y="0"/>
            <a:ext cx="1060450" cy="6858000"/>
          </a:xfrm>
          <a:prstGeom prst="rect">
            <a:avLst/>
          </a:prstGeom>
          <a:solidFill>
            <a:schemeClr val="accent2">
              <a:alpha val="63921"/>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1" name="矩形 20"/>
          <p:cNvSpPr>
            <a:spLocks noChangeArrowheads="1"/>
          </p:cNvSpPr>
          <p:nvPr/>
        </p:nvSpPr>
        <p:spPr bwMode="auto">
          <a:xfrm>
            <a:off x="5359400" y="-17462"/>
            <a:ext cx="728663" cy="6938963"/>
          </a:xfrm>
          <a:prstGeom prst="rect">
            <a:avLst/>
          </a:prstGeom>
          <a:solidFill>
            <a:schemeClr val="accent2">
              <a:alpha val="54117"/>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2" name="矩形 21"/>
          <p:cNvSpPr>
            <a:spLocks noChangeArrowheads="1"/>
          </p:cNvSpPr>
          <p:nvPr/>
        </p:nvSpPr>
        <p:spPr bwMode="auto">
          <a:xfrm>
            <a:off x="6018213" y="-19050"/>
            <a:ext cx="547688" cy="6938963"/>
          </a:xfrm>
          <a:prstGeom prst="rect">
            <a:avLst/>
          </a:prstGeom>
          <a:solidFill>
            <a:schemeClr val="accent2">
              <a:alpha val="47058"/>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3" name="矩形 22"/>
          <p:cNvSpPr>
            <a:spLocks noChangeArrowheads="1"/>
          </p:cNvSpPr>
          <p:nvPr/>
        </p:nvSpPr>
        <p:spPr bwMode="auto">
          <a:xfrm>
            <a:off x="6505575" y="0"/>
            <a:ext cx="446088" cy="6858000"/>
          </a:xfrm>
          <a:prstGeom prst="rect">
            <a:avLst/>
          </a:prstGeom>
          <a:solidFill>
            <a:schemeClr val="accent2">
              <a:alpha val="36862"/>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4" name="矩形 23"/>
          <p:cNvSpPr>
            <a:spLocks noChangeArrowheads="1"/>
          </p:cNvSpPr>
          <p:nvPr/>
        </p:nvSpPr>
        <p:spPr bwMode="auto">
          <a:xfrm>
            <a:off x="7339013" y="52388"/>
            <a:ext cx="136525" cy="6858000"/>
          </a:xfrm>
          <a:prstGeom prst="rect">
            <a:avLst/>
          </a:prstGeom>
          <a:solidFill>
            <a:schemeClr val="accent2">
              <a:alpha val="14902"/>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5" name="矩形 24"/>
          <p:cNvSpPr>
            <a:spLocks noChangeArrowheads="1"/>
          </p:cNvSpPr>
          <p:nvPr/>
        </p:nvSpPr>
        <p:spPr bwMode="auto">
          <a:xfrm>
            <a:off x="8366125" y="20638"/>
            <a:ext cx="344488" cy="6858000"/>
          </a:xfrm>
          <a:prstGeom prst="rect">
            <a:avLst/>
          </a:prstGeom>
          <a:solidFill>
            <a:schemeClr val="accent2">
              <a:alpha val="23137"/>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6" name="矩形 25"/>
          <p:cNvSpPr>
            <a:spLocks noChangeArrowheads="1"/>
          </p:cNvSpPr>
          <p:nvPr/>
        </p:nvSpPr>
        <p:spPr bwMode="auto">
          <a:xfrm>
            <a:off x="8664575" y="0"/>
            <a:ext cx="474663" cy="6858000"/>
          </a:xfrm>
          <a:prstGeom prst="rect">
            <a:avLst/>
          </a:prstGeom>
          <a:solidFill>
            <a:schemeClr val="accent2">
              <a:alpha val="27843"/>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9" name="矩形 28"/>
          <p:cNvSpPr>
            <a:spLocks noChangeArrowheads="1"/>
          </p:cNvSpPr>
          <p:nvPr/>
        </p:nvSpPr>
        <p:spPr bwMode="auto">
          <a:xfrm>
            <a:off x="7953375" y="4763"/>
            <a:ext cx="136525" cy="6858000"/>
          </a:xfrm>
          <a:prstGeom prst="rect">
            <a:avLst/>
          </a:prstGeom>
          <a:solidFill>
            <a:schemeClr val="accent2">
              <a:alpha val="5882"/>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30" name="矩形 29"/>
          <p:cNvSpPr>
            <a:spLocks noChangeArrowheads="1"/>
          </p:cNvSpPr>
          <p:nvPr/>
        </p:nvSpPr>
        <p:spPr bwMode="auto">
          <a:xfrm>
            <a:off x="8045450" y="4763"/>
            <a:ext cx="168275" cy="6858000"/>
          </a:xfrm>
          <a:prstGeom prst="rect">
            <a:avLst/>
          </a:prstGeom>
          <a:solidFill>
            <a:schemeClr val="accent2">
              <a:alpha val="12157"/>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31" name="矩形 30"/>
          <p:cNvSpPr>
            <a:spLocks noChangeArrowheads="1"/>
          </p:cNvSpPr>
          <p:nvPr/>
        </p:nvSpPr>
        <p:spPr bwMode="auto">
          <a:xfrm>
            <a:off x="8177213" y="-11112"/>
            <a:ext cx="230188" cy="6858000"/>
          </a:xfrm>
          <a:prstGeom prst="rect">
            <a:avLst/>
          </a:prstGeom>
          <a:solidFill>
            <a:schemeClr val="accent2">
              <a:alpha val="18039"/>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436847" name="标题 436846"/>
          <p:cNvSpPr>
            <a:spLocks noGrp="1"/>
          </p:cNvSpPr>
          <p:nvPr>
            <p:ph type="ctrTitle" sz="quarter"/>
          </p:nvPr>
        </p:nvSpPr>
        <p:spPr>
          <a:xfrm>
            <a:off x="3802063" y="1314450"/>
            <a:ext cx="5105400" cy="1470025"/>
          </a:xfrm>
          <a:prstGeom prst="rect">
            <a:avLst/>
          </a:prstGeom>
          <a:noFill/>
          <a:ln w="9525">
            <a:noFill/>
            <a:miter/>
          </a:ln>
        </p:spPr>
        <p:txBody>
          <a:bodyPr/>
          <a:lstStyle>
            <a:lvl1pPr lvl="0" algn="ctr">
              <a:defRPr sz="4400" kern="1200"/>
            </a:lvl1pPr>
          </a:lstStyle>
          <a:p>
            <a:pPr lvl="0"/>
            <a:r>
              <a:rPr lang="zh-CN" altLang="en-US"/>
              <a:t>单击此处编辑母版标题样式</a:t>
            </a:r>
            <a:endParaRPr lang="en-US" altLang="zh-CN" dirty="0"/>
          </a:p>
        </p:txBody>
      </p:sp>
      <p:sp>
        <p:nvSpPr>
          <p:cNvPr id="436848" name="副标题 436847"/>
          <p:cNvSpPr>
            <a:spLocks noGrp="1"/>
          </p:cNvSpPr>
          <p:nvPr>
            <p:ph type="subTitle" sz="quarter" idx="1"/>
          </p:nvPr>
        </p:nvSpPr>
        <p:spPr>
          <a:xfrm>
            <a:off x="3810000" y="2762250"/>
            <a:ext cx="5151438" cy="757238"/>
          </a:xfrm>
          <a:prstGeom prst="rect">
            <a:avLst/>
          </a:prstGeom>
          <a:noFill/>
          <a:ln w="9525">
            <a:noFill/>
            <a:miter/>
          </a:ln>
        </p:spPr>
        <p:txBody>
          <a:bodyPr/>
          <a:lstStyle>
            <a:lvl1pPr marL="0" lvl="0" indent="0" algn="ctr">
              <a:buNone/>
              <a:defRPr sz="2000" b="0" kern="1200">
                <a:solidFill>
                  <a:schemeClr val="tx1"/>
                </a:solidFill>
              </a:defRPr>
            </a:lvl1pPr>
            <a:lvl2pPr marL="457200" lvl="1" indent="-457200" algn="ctr">
              <a:buNone/>
              <a:defRPr sz="2000" b="0" kern="1200">
                <a:solidFill>
                  <a:schemeClr val="tx1"/>
                </a:solidFill>
              </a:defRPr>
            </a:lvl2pPr>
            <a:lvl3pPr marL="914400" lvl="2" indent="-914400" algn="ctr">
              <a:buNone/>
              <a:defRPr sz="2000" b="0" kern="1200">
                <a:solidFill>
                  <a:schemeClr val="tx1"/>
                </a:solidFill>
              </a:defRPr>
            </a:lvl3pPr>
            <a:lvl4pPr marL="1371600" lvl="3" indent="-1371600" algn="ctr">
              <a:buNone/>
              <a:defRPr sz="2000" b="0" kern="1200">
                <a:solidFill>
                  <a:schemeClr val="tx1"/>
                </a:solidFill>
              </a:defRPr>
            </a:lvl4pPr>
            <a:lvl5pPr marL="1828800" lvl="4" indent="-1828800" algn="ctr">
              <a:buNone/>
              <a:defRPr sz="2000" b="0" kern="1200">
                <a:solidFill>
                  <a:schemeClr val="tx1"/>
                </a:solidFill>
              </a:defRPr>
            </a:lvl5pPr>
          </a:lstStyle>
          <a:p>
            <a:pPr lvl="0"/>
            <a:r>
              <a:rPr lang="zh-CN" altLang="en-US"/>
              <a:t>单击此处编辑母版副标题样式</a:t>
            </a:r>
            <a:endParaRPr lang="en-US" altLang="zh-CN" dirty="0"/>
          </a:p>
        </p:txBody>
      </p:sp>
      <p:sp>
        <p:nvSpPr>
          <p:cNvPr id="32" name="页脚占位符 436849"/>
          <p:cNvSpPr>
            <a:spLocks noGrp="1"/>
          </p:cNvSpPr>
          <p:nvPr>
            <p:ph type="ftr" sz="quarter" idx="3"/>
          </p:nvPr>
        </p:nvSpPr>
        <p:spPr>
          <a:xfrm>
            <a:off x="3552825" y="6534150"/>
            <a:ext cx="2895600" cy="234950"/>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33" name="日期占位符 436848"/>
          <p:cNvSpPr>
            <a:spLocks noGrp="1"/>
          </p:cNvSpPr>
          <p:nvPr>
            <p:ph type="dt" sz="quarter" idx="2"/>
          </p:nvPr>
        </p:nvSpPr>
        <p:spPr>
          <a:xfrm>
            <a:off x="6900863" y="6526213"/>
            <a:ext cx="2133600" cy="274638"/>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34" name="灯片编号占位符 436850"/>
          <p:cNvSpPr>
            <a:spLocks noGrp="1"/>
          </p:cNvSpPr>
          <p:nvPr>
            <p:ph type="sldNum" sz="quarter" idx="4"/>
          </p:nvPr>
        </p:nvSpPr>
        <p:spPr>
          <a:xfrm>
            <a:off x="3011488" y="6527800"/>
            <a:ext cx="373063" cy="234950"/>
          </a:xfrm>
          <a:prstGeom prst="rect">
            <a:avLst/>
          </a:prstGeom>
          <a:ln>
            <a:miter/>
          </a:ln>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43E0EA55-AFD4-4ECB-A722-CF9C0D69EABF}" type="slidenum">
              <a:rPr kumimoji="0" lang="zh-CN" altLang="en-US" sz="1200" b="0" i="0" u="none" strike="noStrike" kern="1200" cap="none" spc="0" normalizeH="0" baseline="0" noProof="0" smtClean="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22" presetClass="entr" presetSubtype="1" fill="hold" nodeType="withEffect">
                                  <p:stCondLst>
                                    <p:cond delay="200"/>
                                  </p:stCondLst>
                                  <p:childTnLst>
                                    <p:set>
                                      <p:cBhvr>
                                        <p:cTn id="9" dur="1" fill="hold">
                                          <p:stCondLst>
                                            <p:cond delay="0"/>
                                          </p:stCondLst>
                                        </p:cTn>
                                        <p:tgtEl>
                                          <p:spTgt spid="16"/>
                                        </p:tgtEl>
                                        <p:attrNameLst>
                                          <p:attrName>style.visibility</p:attrName>
                                        </p:attrNameLst>
                                      </p:cBhvr>
                                      <p:to>
                                        <p:strVal val="visible"/>
                                      </p:to>
                                    </p:set>
                                    <p:animEffect transition="in" filter="wipe(up)">
                                      <p:cBhvr>
                                        <p:cTn id="10" dur="500"/>
                                        <p:tgtEl>
                                          <p:spTgt spid="16"/>
                                        </p:tgtEl>
                                      </p:cBhvr>
                                    </p:animEffect>
                                  </p:childTnLst>
                                </p:cTn>
                              </p:par>
                              <p:par>
                                <p:cTn id="11" presetID="22" presetClass="entr" presetSubtype="1" fill="hold"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par>
                                <p:cTn id="14" presetID="22" presetClass="entr" presetSubtype="1" fill="hold" nodeType="withEffect">
                                  <p:stCondLst>
                                    <p:cond delay="800"/>
                                  </p:stCondLst>
                                  <p:childTnLst>
                                    <p:set>
                                      <p:cBhvr>
                                        <p:cTn id="15" dur="1" fill="hold">
                                          <p:stCondLst>
                                            <p:cond delay="0"/>
                                          </p:stCondLst>
                                        </p:cTn>
                                        <p:tgtEl>
                                          <p:spTgt spid="21"/>
                                        </p:tgtEl>
                                        <p:attrNameLst>
                                          <p:attrName>style.visibility</p:attrName>
                                        </p:attrNameLst>
                                      </p:cBhvr>
                                      <p:to>
                                        <p:strVal val="visible"/>
                                      </p:to>
                                    </p:set>
                                    <p:animEffect transition="in" filter="wipe(up)">
                                      <p:cBhvr>
                                        <p:cTn id="16" dur="500"/>
                                        <p:tgtEl>
                                          <p:spTgt spid="21"/>
                                        </p:tgtEl>
                                      </p:cBhvr>
                                    </p:animEffect>
                                  </p:childTnLst>
                                </p:cTn>
                              </p:par>
                              <p:par>
                                <p:cTn id="17" presetID="47" presetClass="entr" presetSubtype="0" fill="hold" nodeType="withEffect">
                                  <p:stCondLst>
                                    <p:cond delay="11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15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anim calcmode="lin" valueType="num">
                                      <p:cBhvr>
                                        <p:cTn id="25" dur="500" fill="hold"/>
                                        <p:tgtEl>
                                          <p:spTgt spid="23"/>
                                        </p:tgtEl>
                                        <p:attrNameLst>
                                          <p:attrName>ppt_x</p:attrName>
                                        </p:attrNameLst>
                                      </p:cBhvr>
                                      <p:tavLst>
                                        <p:tav tm="0">
                                          <p:val>
                                            <p:strVal val="#ppt_x"/>
                                          </p:val>
                                        </p:tav>
                                        <p:tav tm="100000">
                                          <p:val>
                                            <p:strVal val="#ppt_x"/>
                                          </p:val>
                                        </p:tav>
                                      </p:tavLst>
                                    </p:anim>
                                    <p:anim calcmode="lin" valueType="num">
                                      <p:cBhvr>
                                        <p:cTn id="26" dur="5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19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30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260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anim calcmode="lin" valueType="num">
                                      <p:cBhvr>
                                        <p:cTn id="40" dur="500" fill="hold"/>
                                        <p:tgtEl>
                                          <p:spTgt spid="24"/>
                                        </p:tgtEl>
                                        <p:attrNameLst>
                                          <p:attrName>ppt_x</p:attrName>
                                        </p:attrNameLst>
                                      </p:cBhvr>
                                      <p:tavLst>
                                        <p:tav tm="0">
                                          <p:val>
                                            <p:strVal val="#ppt_x"/>
                                          </p:val>
                                        </p:tav>
                                        <p:tav tm="100000">
                                          <p:val>
                                            <p:strVal val="#ppt_x"/>
                                          </p:val>
                                        </p:tav>
                                      </p:tavLst>
                                    </p:anim>
                                    <p:anim calcmode="lin" valueType="num">
                                      <p:cBhvr>
                                        <p:cTn id="41" dur="500" fill="hold"/>
                                        <p:tgtEl>
                                          <p:spTgt spid="24"/>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260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anim calcmode="lin" valueType="num">
                                      <p:cBhvr>
                                        <p:cTn id="45" dur="500" fill="hold"/>
                                        <p:tgtEl>
                                          <p:spTgt spid="30"/>
                                        </p:tgtEl>
                                        <p:attrNameLst>
                                          <p:attrName>ppt_x</p:attrName>
                                        </p:attrNameLst>
                                      </p:cBhvr>
                                      <p:tavLst>
                                        <p:tav tm="0">
                                          <p:val>
                                            <p:strVal val="#ppt_x"/>
                                          </p:val>
                                        </p:tav>
                                        <p:tav tm="100000">
                                          <p:val>
                                            <p:strVal val="#ppt_x"/>
                                          </p:val>
                                        </p:tav>
                                      </p:tavLst>
                                    </p:anim>
                                    <p:anim calcmode="lin" valueType="num">
                                      <p:cBhvr>
                                        <p:cTn id="46" dur="500" fill="hold"/>
                                        <p:tgtEl>
                                          <p:spTgt spid="30"/>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250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anim calcmode="lin" valueType="num">
                                      <p:cBhvr>
                                        <p:cTn id="50" dur="500" fill="hold"/>
                                        <p:tgtEl>
                                          <p:spTgt spid="29"/>
                                        </p:tgtEl>
                                        <p:attrNameLst>
                                          <p:attrName>ppt_x</p:attrName>
                                        </p:attrNameLst>
                                      </p:cBhvr>
                                      <p:tavLst>
                                        <p:tav tm="0">
                                          <p:val>
                                            <p:strVal val="#ppt_x"/>
                                          </p:val>
                                        </p:tav>
                                        <p:tav tm="100000">
                                          <p:val>
                                            <p:strVal val="#ppt_x"/>
                                          </p:val>
                                        </p:tav>
                                      </p:tavLst>
                                    </p:anim>
                                    <p:anim calcmode="lin" valueType="num">
                                      <p:cBhvr>
                                        <p:cTn id="51" dur="500" fill="hold"/>
                                        <p:tgtEl>
                                          <p:spTgt spid="29"/>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240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anim calcmode="lin" valueType="num">
                                      <p:cBhvr>
                                        <p:cTn id="55" dur="500" fill="hold"/>
                                        <p:tgtEl>
                                          <p:spTgt spid="31"/>
                                        </p:tgtEl>
                                        <p:attrNameLst>
                                          <p:attrName>ppt_x</p:attrName>
                                        </p:attrNameLst>
                                      </p:cBhvr>
                                      <p:tavLst>
                                        <p:tav tm="0">
                                          <p:val>
                                            <p:strVal val="#ppt_x"/>
                                          </p:val>
                                        </p:tav>
                                        <p:tav tm="100000">
                                          <p:val>
                                            <p:strVal val="#ppt_x"/>
                                          </p:val>
                                        </p:tav>
                                      </p:tavLst>
                                    </p:anim>
                                    <p:anim calcmode="lin" valueType="num">
                                      <p:cBhvr>
                                        <p:cTn id="56" dur="500" fill="hold"/>
                                        <p:tgtEl>
                                          <p:spTgt spid="31"/>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200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180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anim calcmode="lin" valueType="num">
                                      <p:cBhvr>
                                        <p:cTn id="65" dur="500" fill="hold"/>
                                        <p:tgtEl>
                                          <p:spTgt spid="26"/>
                                        </p:tgtEl>
                                        <p:attrNameLst>
                                          <p:attrName>ppt_x</p:attrName>
                                        </p:attrNameLst>
                                      </p:cBhvr>
                                      <p:tavLst>
                                        <p:tav tm="0">
                                          <p:val>
                                            <p:strVal val="#ppt_x"/>
                                          </p:val>
                                        </p:tav>
                                        <p:tav tm="100000">
                                          <p:val>
                                            <p:strVal val="#ppt_x"/>
                                          </p:val>
                                        </p:tav>
                                      </p:tavLst>
                                    </p:anim>
                                    <p:anim calcmode="lin" valueType="num">
                                      <p:cBhvr>
                                        <p:cTn id="66" dur="500" fill="hold"/>
                                        <p:tgtEl>
                                          <p:spTgt spid="26"/>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6" presetClass="emph" presetSubtype="0" fill="hold" nodeType="afterEffect">
                                  <p:stCondLst>
                                    <p:cond delay="0"/>
                                  </p:stCondLst>
                                  <p:childTnLst>
                                    <p:animScale>
                                      <p:cBhvr>
                                        <p:cTn id="69" dur="500" fill="hold"/>
                                        <p:tgtEl>
                                          <p:spTgt spid="17"/>
                                        </p:tgtEl>
                                      </p:cBhvr>
                                      <p:by x="150000" y="150000"/>
                                    </p:animScale>
                                  </p:childTnLst>
                                </p:cTn>
                              </p:par>
                              <p:par>
                                <p:cTn id="70" presetID="6" presetClass="emph" presetSubtype="0" fill="hold" nodeType="withEffect">
                                  <p:stCondLst>
                                    <p:cond delay="200"/>
                                  </p:stCondLst>
                                  <p:childTnLst>
                                    <p:animScale>
                                      <p:cBhvr>
                                        <p:cTn id="71" dur="500" fill="hold"/>
                                        <p:tgtEl>
                                          <p:spTgt spid="20"/>
                                        </p:tgtEl>
                                      </p:cBhvr>
                                      <p:by x="150000" y="150000"/>
                                    </p:animScale>
                                  </p:childTnLst>
                                </p:cTn>
                              </p:par>
                              <p:par>
                                <p:cTn id="72" presetID="6" presetClass="emph" presetSubtype="0" fill="hold" nodeType="withEffect">
                                  <p:stCondLst>
                                    <p:cond delay="400"/>
                                  </p:stCondLst>
                                  <p:childTnLst>
                                    <p:animScale>
                                      <p:cBhvr>
                                        <p:cTn id="73" dur="500" fill="hold"/>
                                        <p:tgtEl>
                                          <p:spTgt spid="21"/>
                                        </p:tgtEl>
                                      </p:cBhvr>
                                      <p:by x="150000" y="150000"/>
                                    </p:animScale>
                                  </p:childTnLst>
                                </p:cTn>
                              </p:par>
                              <p:par>
                                <p:cTn id="74" presetID="6" presetClass="emph" presetSubtype="0" fill="hold" nodeType="withEffect">
                                  <p:stCondLst>
                                    <p:cond delay="800"/>
                                  </p:stCondLst>
                                  <p:childTnLst>
                                    <p:animScale>
                                      <p:cBhvr>
                                        <p:cTn id="75" dur="500" fill="hold"/>
                                        <p:tgtEl>
                                          <p:spTgt spid="22"/>
                                        </p:tgtEl>
                                      </p:cBhvr>
                                      <p:by x="150000" y="150000"/>
                                    </p:animScale>
                                  </p:childTnLst>
                                </p:cTn>
                              </p:par>
                              <p:par>
                                <p:cTn id="76" presetID="6" presetClass="emph" presetSubtype="0" fill="hold" nodeType="withEffect">
                                  <p:stCondLst>
                                    <p:cond delay="1100"/>
                                  </p:stCondLst>
                                  <p:childTnLst>
                                    <p:animScale>
                                      <p:cBhvr>
                                        <p:cTn id="77" dur="500" fill="hold"/>
                                        <p:tgtEl>
                                          <p:spTgt spid="23"/>
                                        </p:tgtEl>
                                      </p:cBhvr>
                                      <p:by x="150000" y="150000"/>
                                    </p:animScale>
                                  </p:childTnLst>
                                </p:cTn>
                              </p:par>
                              <p:par>
                                <p:cTn id="78" presetID="6" presetClass="emph" presetSubtype="0" fill="hold" nodeType="withEffect">
                                  <p:stCondLst>
                                    <p:cond delay="1400"/>
                                  </p:stCondLst>
                                  <p:childTnLst>
                                    <p:animScale>
                                      <p:cBhvr>
                                        <p:cTn id="79" dur="500" fill="hold"/>
                                        <p:tgtEl>
                                          <p:spTgt spid="18"/>
                                        </p:tgtEl>
                                      </p:cBhvr>
                                      <p:by x="150000" y="150000"/>
                                    </p:animScale>
                                  </p:childTnLst>
                                </p:cTn>
                              </p:par>
                              <p:par>
                                <p:cTn id="80" presetID="6" presetClass="emph" presetSubtype="0" fill="hold" nodeType="withEffect">
                                  <p:stCondLst>
                                    <p:cond delay="1700"/>
                                  </p:stCondLst>
                                  <p:childTnLst>
                                    <p:animScale>
                                      <p:cBhvr>
                                        <p:cTn id="81" dur="500" fill="hold"/>
                                        <p:tgtEl>
                                          <p:spTgt spid="19"/>
                                        </p:tgtEl>
                                      </p:cBhvr>
                                      <p:by x="150000" y="150000"/>
                                    </p:animScale>
                                  </p:childTnLst>
                                </p:cTn>
                              </p:par>
                              <p:par>
                                <p:cTn id="82" presetID="6" presetClass="emph" presetSubtype="0" fill="hold" nodeType="withEffect">
                                  <p:stCondLst>
                                    <p:cond delay="2000"/>
                                  </p:stCondLst>
                                  <p:childTnLst>
                                    <p:animScale>
                                      <p:cBhvr>
                                        <p:cTn id="83" dur="500" fill="hold"/>
                                        <p:tgtEl>
                                          <p:spTgt spid="24"/>
                                        </p:tgtEl>
                                      </p:cBhvr>
                                      <p:by x="150000" y="150000"/>
                                    </p:animScale>
                                  </p:childTnLst>
                                </p:cTn>
                              </p:par>
                              <p:par>
                                <p:cTn id="84" presetID="6" presetClass="emph" presetSubtype="0" fill="hold" nodeType="withEffect">
                                  <p:stCondLst>
                                    <p:cond delay="2200"/>
                                  </p:stCondLst>
                                  <p:childTnLst>
                                    <p:animScale>
                                      <p:cBhvr>
                                        <p:cTn id="85" dur="500" fill="hold"/>
                                        <p:tgtEl>
                                          <p:spTgt spid="25"/>
                                        </p:tgtEl>
                                      </p:cBhvr>
                                      <p:by x="150000" y="150000"/>
                                    </p:animScale>
                                  </p:childTnLst>
                                </p:cTn>
                              </p:par>
                              <p:par>
                                <p:cTn id="86" presetID="6" presetClass="emph" presetSubtype="0" fill="hold" nodeType="withEffect">
                                  <p:stCondLst>
                                    <p:cond delay="2300"/>
                                  </p:stCondLst>
                                  <p:childTnLst>
                                    <p:animScale>
                                      <p:cBhvr>
                                        <p:cTn id="87" dur="500" fill="hold"/>
                                        <p:tgtEl>
                                          <p:spTgt spid="26"/>
                                        </p:tgtEl>
                                      </p:cBhvr>
                                      <p:by x="150000" y="150000"/>
                                    </p:animScale>
                                  </p:childTnLst>
                                </p:cTn>
                              </p:par>
                            </p:childTnLst>
                          </p:cTn>
                        </p:par>
                        <p:par>
                          <p:cTn id="88" fill="hold">
                            <p:stCondLst>
                              <p:cond delay="1000"/>
                            </p:stCondLst>
                            <p:childTnLst>
                              <p:par>
                                <p:cTn id="89" presetID="6" presetClass="emph" presetSubtype="0" fill="hold" nodeType="afterEffect">
                                  <p:stCondLst>
                                    <p:cond delay="0"/>
                                  </p:stCondLst>
                                  <p:childTnLst>
                                    <p:animScale>
                                      <p:cBhvr>
                                        <p:cTn id="90" dur="500" fill="hold"/>
                                        <p:tgtEl>
                                          <p:spTgt spid="16"/>
                                        </p:tgtEl>
                                      </p:cBhvr>
                                      <p:by x="150000" y="150000"/>
                                    </p:animScale>
                                  </p:childTnLst>
                                </p:cTn>
                              </p:par>
                              <p:par>
                                <p:cTn id="91" presetID="6" presetClass="emph" presetSubtype="0" fill="hold" nodeType="withEffect">
                                  <p:stCondLst>
                                    <p:cond delay="400"/>
                                  </p:stCondLst>
                                  <p:childTnLst>
                                    <p:animScale>
                                      <p:cBhvr>
                                        <p:cTn id="92" dur="500" fill="hold"/>
                                        <p:tgtEl>
                                          <p:spTgt spid="29"/>
                                        </p:tgtEl>
                                      </p:cBhvr>
                                      <p:by x="150000" y="150000"/>
                                    </p:animScale>
                                  </p:childTnLst>
                                </p:cTn>
                              </p:par>
                              <p:par>
                                <p:cTn id="93" presetID="6" presetClass="emph" presetSubtype="0" fill="hold" nodeType="withEffect">
                                  <p:stCondLst>
                                    <p:cond delay="800"/>
                                  </p:stCondLst>
                                  <p:childTnLst>
                                    <p:animScale>
                                      <p:cBhvr>
                                        <p:cTn id="94" dur="500" fill="hold"/>
                                        <p:tgtEl>
                                          <p:spTgt spid="30"/>
                                        </p:tgtEl>
                                      </p:cBhvr>
                                      <p:by x="150000" y="150000"/>
                                    </p:animScale>
                                  </p:childTnLst>
                                </p:cTn>
                              </p:par>
                              <p:par>
                                <p:cTn id="95" presetID="6" presetClass="emph" presetSubtype="0" fill="hold" nodeType="withEffect">
                                  <p:stCondLst>
                                    <p:cond delay="1100"/>
                                  </p:stCondLst>
                                  <p:childTnLst>
                                    <p:animScale>
                                      <p:cBhvr>
                                        <p:cTn id="96" dur="500" fill="hold"/>
                                        <p:tgtEl>
                                          <p:spTgt spid="3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41DBC48-1882-42EE-BC6C-323C8A000FC2}" type="slidenum">
              <a:rPr kumimoji="0" lang="zh-CN" altLang="en-US" sz="1200" b="0" i="0" u="none" strike="noStrike" kern="1200" cap="none" spc="0" normalizeH="0" baseline="0" noProof="0" smtClean="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7941" y="65088"/>
            <a:ext cx="1995884" cy="645953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030288" y="65088"/>
            <a:ext cx="5871949" cy="6459537"/>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41DBC48-1882-42EE-BC6C-323C8A000FC2}" type="slidenum">
              <a:rPr kumimoji="0" lang="zh-CN" altLang="en-US" sz="1200" b="0" i="0" u="none" strike="noStrike" kern="1200" cap="none" spc="0" normalizeH="0" baseline="0" noProof="0" smtClean="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图表占位符 2"/>
          <p:cNvSpPr>
            <a:spLocks noGrp="1"/>
          </p:cNvSpPr>
          <p:nvPr>
            <p:ph type="chart" idx="1"/>
          </p:nvPr>
        </p:nvSpPr>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41DBC48-1882-42EE-BC6C-323C8A000FC2}" type="slidenum">
              <a:rPr kumimoji="0" lang="zh-CN" altLang="en-US" sz="1200" b="0" i="0" u="none" strike="noStrike" kern="1200" cap="none" spc="0" normalizeH="0" baseline="0" noProof="0" smtClean="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6" name="矩形 15"/>
          <p:cNvSpPr>
            <a:spLocks noChangeArrowheads="1"/>
          </p:cNvSpPr>
          <p:nvPr/>
        </p:nvSpPr>
        <p:spPr bwMode="auto">
          <a:xfrm>
            <a:off x="3071813" y="0"/>
            <a:ext cx="1417638" cy="6858000"/>
          </a:xfrm>
          <a:prstGeom prst="rect">
            <a:avLst/>
          </a:prstGeom>
          <a:solidFill>
            <a:schemeClr val="accent2">
              <a:alpha val="70195"/>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7" name="矩形 16"/>
          <p:cNvSpPr/>
          <p:nvPr/>
        </p:nvSpPr>
        <p:spPr>
          <a:xfrm>
            <a:off x="0" y="0"/>
            <a:ext cx="3152775" cy="6858000"/>
          </a:xfrm>
          <a:prstGeom prst="rect">
            <a:avLst/>
          </a:prstGeom>
          <a:gradFill rotWithShape="1">
            <a:gsLst>
              <a:gs pos="0">
                <a:schemeClr val="accent2"/>
              </a:gs>
              <a:gs pos="100000">
                <a:schemeClr val="accent2">
                  <a:gamma/>
                  <a:shade val="85882"/>
                  <a:invGamma/>
                </a:schemeClr>
              </a:gs>
            </a:gsLst>
            <a:lin ang="54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8" name="矩形 17"/>
          <p:cNvSpPr>
            <a:spLocks noChangeArrowheads="1"/>
          </p:cNvSpPr>
          <p:nvPr/>
        </p:nvSpPr>
        <p:spPr bwMode="auto">
          <a:xfrm>
            <a:off x="6902450" y="-11112"/>
            <a:ext cx="303213" cy="6858000"/>
          </a:xfrm>
          <a:prstGeom prst="rect">
            <a:avLst/>
          </a:prstGeom>
          <a:solidFill>
            <a:schemeClr val="accent2">
              <a:alpha val="30196"/>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9" name="矩形 18"/>
          <p:cNvSpPr>
            <a:spLocks noChangeArrowheads="1"/>
          </p:cNvSpPr>
          <p:nvPr/>
        </p:nvSpPr>
        <p:spPr bwMode="auto">
          <a:xfrm>
            <a:off x="7158038" y="12700"/>
            <a:ext cx="227013" cy="6858000"/>
          </a:xfrm>
          <a:prstGeom prst="rect">
            <a:avLst/>
          </a:prstGeom>
          <a:solidFill>
            <a:schemeClr val="accent2">
              <a:alpha val="20000"/>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0" name="矩形 19"/>
          <p:cNvSpPr>
            <a:spLocks noChangeArrowheads="1"/>
          </p:cNvSpPr>
          <p:nvPr/>
        </p:nvSpPr>
        <p:spPr bwMode="auto">
          <a:xfrm>
            <a:off x="4375150" y="0"/>
            <a:ext cx="1060450" cy="6858000"/>
          </a:xfrm>
          <a:prstGeom prst="rect">
            <a:avLst/>
          </a:prstGeom>
          <a:solidFill>
            <a:schemeClr val="accent2">
              <a:alpha val="63921"/>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1" name="矩形 20"/>
          <p:cNvSpPr>
            <a:spLocks noChangeArrowheads="1"/>
          </p:cNvSpPr>
          <p:nvPr/>
        </p:nvSpPr>
        <p:spPr bwMode="auto">
          <a:xfrm>
            <a:off x="5359400" y="-17462"/>
            <a:ext cx="728663" cy="6938963"/>
          </a:xfrm>
          <a:prstGeom prst="rect">
            <a:avLst/>
          </a:prstGeom>
          <a:solidFill>
            <a:schemeClr val="accent2">
              <a:alpha val="54117"/>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2" name="矩形 21"/>
          <p:cNvSpPr>
            <a:spLocks noChangeArrowheads="1"/>
          </p:cNvSpPr>
          <p:nvPr/>
        </p:nvSpPr>
        <p:spPr bwMode="auto">
          <a:xfrm>
            <a:off x="6018213" y="-19050"/>
            <a:ext cx="547688" cy="6938963"/>
          </a:xfrm>
          <a:prstGeom prst="rect">
            <a:avLst/>
          </a:prstGeom>
          <a:solidFill>
            <a:schemeClr val="accent2">
              <a:alpha val="47058"/>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3" name="矩形 22"/>
          <p:cNvSpPr>
            <a:spLocks noChangeArrowheads="1"/>
          </p:cNvSpPr>
          <p:nvPr/>
        </p:nvSpPr>
        <p:spPr bwMode="auto">
          <a:xfrm>
            <a:off x="6505575" y="0"/>
            <a:ext cx="446088" cy="6858000"/>
          </a:xfrm>
          <a:prstGeom prst="rect">
            <a:avLst/>
          </a:prstGeom>
          <a:solidFill>
            <a:schemeClr val="accent2">
              <a:alpha val="36862"/>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4" name="矩形 23"/>
          <p:cNvSpPr>
            <a:spLocks noChangeArrowheads="1"/>
          </p:cNvSpPr>
          <p:nvPr/>
        </p:nvSpPr>
        <p:spPr bwMode="auto">
          <a:xfrm>
            <a:off x="7339013" y="52388"/>
            <a:ext cx="136525" cy="6858000"/>
          </a:xfrm>
          <a:prstGeom prst="rect">
            <a:avLst/>
          </a:prstGeom>
          <a:solidFill>
            <a:schemeClr val="accent2">
              <a:alpha val="14902"/>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5" name="矩形 24"/>
          <p:cNvSpPr>
            <a:spLocks noChangeArrowheads="1"/>
          </p:cNvSpPr>
          <p:nvPr/>
        </p:nvSpPr>
        <p:spPr bwMode="auto">
          <a:xfrm>
            <a:off x="8366125" y="20638"/>
            <a:ext cx="344488" cy="6858000"/>
          </a:xfrm>
          <a:prstGeom prst="rect">
            <a:avLst/>
          </a:prstGeom>
          <a:solidFill>
            <a:schemeClr val="accent2">
              <a:alpha val="23137"/>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6" name="矩形 25"/>
          <p:cNvSpPr>
            <a:spLocks noChangeArrowheads="1"/>
          </p:cNvSpPr>
          <p:nvPr/>
        </p:nvSpPr>
        <p:spPr bwMode="auto">
          <a:xfrm>
            <a:off x="8664575" y="0"/>
            <a:ext cx="474663" cy="6858000"/>
          </a:xfrm>
          <a:prstGeom prst="rect">
            <a:avLst/>
          </a:prstGeom>
          <a:solidFill>
            <a:schemeClr val="accent2">
              <a:alpha val="27843"/>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7" name="文本框 436812"/>
          <p:cNvSpPr txBox="1">
            <a:spLocks noChangeArrowheads="1"/>
          </p:cNvSpPr>
          <p:nvPr/>
        </p:nvSpPr>
        <p:spPr bwMode="auto">
          <a:xfrm>
            <a:off x="76200" y="6477000"/>
            <a:ext cx="16081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50000"/>
              </a:spcBef>
              <a:spcAft>
                <a:spcPct val="0"/>
              </a:spcAft>
              <a:buClrTx/>
              <a:buSzTx/>
              <a:buFontTx/>
              <a:buNone/>
              <a:defRPr/>
            </a:pPr>
            <a:r>
              <a:rPr kumimoji="0" lang="en-US" altLang="zh-CN" sz="1000" b="1" i="0" u="none" strike="noStrike" kern="1200" cap="none" spc="0" normalizeH="0" baseline="0" noProof="0">
                <a:ln>
                  <a:noFill/>
                </a:ln>
                <a:solidFill>
                  <a:srgbClr val="F8F8F8"/>
                </a:solidFill>
                <a:effectLst/>
                <a:uLnTx/>
                <a:uFillTx/>
                <a:latin typeface="Arial" panose="020B0604020202020204" pitchFamily="34" charset="0"/>
                <a:ea typeface="宋体" panose="02010600030101010101" pitchFamily="2" charset="-122"/>
                <a:cs typeface="+mn-cs"/>
              </a:rPr>
              <a:t>www.1ppt.com</a:t>
            </a:r>
            <a:endParaRPr kumimoji="0" lang="en-US" altLang="zh-CN" sz="1000" b="1" i="0" u="none" strike="noStrike" kern="1200" cap="none" spc="0" normalizeH="0" baseline="0" noProof="0">
              <a:ln>
                <a:noFill/>
              </a:ln>
              <a:solidFill>
                <a:srgbClr val="F8F8F8"/>
              </a:solidFill>
              <a:effectLst/>
              <a:uLnTx/>
              <a:uFillTx/>
              <a:latin typeface="Arial" panose="020B0604020202020204" pitchFamily="34" charset="0"/>
              <a:ea typeface="宋体" panose="02010600030101010101" pitchFamily="2" charset="-122"/>
              <a:cs typeface="+mn-cs"/>
            </a:endParaRPr>
          </a:p>
        </p:txBody>
      </p:sp>
      <p:sp>
        <p:nvSpPr>
          <p:cNvPr id="28" name="文本框 436811"/>
          <p:cNvSpPr txBox="1">
            <a:spLocks noChangeArrowheads="1"/>
          </p:cNvSpPr>
          <p:nvPr/>
        </p:nvSpPr>
        <p:spPr bwMode="auto">
          <a:xfrm>
            <a:off x="276225" y="6007100"/>
            <a:ext cx="11699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en-US" altLang="zh-CN" sz="2400" b="1" i="0" u="none" strike="noStrike" kern="1200" cap="none" spc="0" normalizeH="0" baseline="0" noProof="0">
                <a:ln>
                  <a:noFill/>
                </a:ln>
                <a:solidFill>
                  <a:srgbClr val="FFFFFF"/>
                </a:solidFill>
                <a:effectLst/>
                <a:uLnTx/>
                <a:uFillTx/>
                <a:latin typeface="Verdana" panose="020B0604030504040204" pitchFamily="34" charset="0"/>
                <a:ea typeface="宋体" panose="02010600030101010101" pitchFamily="2" charset="-122"/>
                <a:cs typeface="+mn-cs"/>
              </a:rPr>
              <a:t>LOGO</a:t>
            </a:r>
            <a:endParaRPr kumimoji="0" lang="en-US" altLang="zh-CN" sz="2400" b="1" i="0" u="none" strike="noStrike" kern="1200" cap="none" spc="0" normalizeH="0" baseline="0" noProof="0">
              <a:ln>
                <a:noFill/>
              </a:ln>
              <a:solidFill>
                <a:srgbClr val="FFFFFF"/>
              </a:solidFill>
              <a:effectLst/>
              <a:uLnTx/>
              <a:uFillTx/>
              <a:latin typeface="Verdana" panose="020B0604030504040204" pitchFamily="34" charset="0"/>
              <a:ea typeface="宋体" panose="02010600030101010101" pitchFamily="2" charset="-122"/>
              <a:cs typeface="+mn-cs"/>
            </a:endParaRPr>
          </a:p>
        </p:txBody>
      </p:sp>
      <p:sp>
        <p:nvSpPr>
          <p:cNvPr id="29" name="矩形 28"/>
          <p:cNvSpPr>
            <a:spLocks noChangeArrowheads="1"/>
          </p:cNvSpPr>
          <p:nvPr/>
        </p:nvSpPr>
        <p:spPr bwMode="auto">
          <a:xfrm>
            <a:off x="7953375" y="4763"/>
            <a:ext cx="136525" cy="6858000"/>
          </a:xfrm>
          <a:prstGeom prst="rect">
            <a:avLst/>
          </a:prstGeom>
          <a:solidFill>
            <a:schemeClr val="accent2">
              <a:alpha val="5882"/>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30" name="矩形 29"/>
          <p:cNvSpPr>
            <a:spLocks noChangeArrowheads="1"/>
          </p:cNvSpPr>
          <p:nvPr/>
        </p:nvSpPr>
        <p:spPr bwMode="auto">
          <a:xfrm>
            <a:off x="8045450" y="4763"/>
            <a:ext cx="168275" cy="6858000"/>
          </a:xfrm>
          <a:prstGeom prst="rect">
            <a:avLst/>
          </a:prstGeom>
          <a:solidFill>
            <a:schemeClr val="accent2">
              <a:alpha val="12157"/>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31" name="矩形 30"/>
          <p:cNvSpPr>
            <a:spLocks noChangeArrowheads="1"/>
          </p:cNvSpPr>
          <p:nvPr/>
        </p:nvSpPr>
        <p:spPr bwMode="auto">
          <a:xfrm>
            <a:off x="8177213" y="-11112"/>
            <a:ext cx="230188" cy="6858000"/>
          </a:xfrm>
          <a:prstGeom prst="rect">
            <a:avLst/>
          </a:prstGeom>
          <a:solidFill>
            <a:schemeClr val="accent2">
              <a:alpha val="18039"/>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436847" name="标题 436846"/>
          <p:cNvSpPr>
            <a:spLocks noGrp="1"/>
          </p:cNvSpPr>
          <p:nvPr>
            <p:ph type="ctrTitle" sz="quarter"/>
          </p:nvPr>
        </p:nvSpPr>
        <p:spPr>
          <a:xfrm>
            <a:off x="3802063" y="1314450"/>
            <a:ext cx="5105400" cy="1470025"/>
          </a:xfrm>
          <a:prstGeom prst="rect">
            <a:avLst/>
          </a:prstGeom>
          <a:noFill/>
          <a:ln w="9525">
            <a:noFill/>
            <a:miter/>
          </a:ln>
        </p:spPr>
        <p:txBody>
          <a:bodyPr/>
          <a:lstStyle>
            <a:lvl1pPr lvl="0" algn="ctr">
              <a:defRPr sz="4400" kern="1200"/>
            </a:lvl1pPr>
          </a:lstStyle>
          <a:p>
            <a:pPr lvl="0"/>
            <a:r>
              <a:rPr lang="zh-CN" altLang="en-US"/>
              <a:t>单击此处编辑母版标题样式</a:t>
            </a:r>
            <a:endParaRPr lang="en-US" altLang="zh-CN" dirty="0"/>
          </a:p>
        </p:txBody>
      </p:sp>
      <p:sp>
        <p:nvSpPr>
          <p:cNvPr id="436848" name="副标题 436847"/>
          <p:cNvSpPr>
            <a:spLocks noGrp="1"/>
          </p:cNvSpPr>
          <p:nvPr>
            <p:ph type="subTitle" sz="quarter" idx="1"/>
          </p:nvPr>
        </p:nvSpPr>
        <p:spPr>
          <a:xfrm>
            <a:off x="3810000" y="2762250"/>
            <a:ext cx="5151438" cy="757238"/>
          </a:xfrm>
          <a:prstGeom prst="rect">
            <a:avLst/>
          </a:prstGeom>
          <a:noFill/>
          <a:ln w="9525">
            <a:noFill/>
            <a:miter/>
          </a:ln>
        </p:spPr>
        <p:txBody>
          <a:bodyPr/>
          <a:lstStyle>
            <a:lvl1pPr marL="0" lvl="0" indent="0" algn="ctr">
              <a:buNone/>
              <a:defRPr sz="2000" b="0" kern="1200">
                <a:solidFill>
                  <a:schemeClr val="tx1"/>
                </a:solidFill>
              </a:defRPr>
            </a:lvl1pPr>
            <a:lvl2pPr marL="457200" lvl="1" indent="-457200" algn="ctr">
              <a:buNone/>
              <a:defRPr sz="2000" b="0" kern="1200">
                <a:solidFill>
                  <a:schemeClr val="tx1"/>
                </a:solidFill>
              </a:defRPr>
            </a:lvl2pPr>
            <a:lvl3pPr marL="914400" lvl="2" indent="-914400" algn="ctr">
              <a:buNone/>
              <a:defRPr sz="2000" b="0" kern="1200">
                <a:solidFill>
                  <a:schemeClr val="tx1"/>
                </a:solidFill>
              </a:defRPr>
            </a:lvl3pPr>
            <a:lvl4pPr marL="1371600" lvl="3" indent="-1371600" algn="ctr">
              <a:buNone/>
              <a:defRPr sz="2000" b="0" kern="1200">
                <a:solidFill>
                  <a:schemeClr val="tx1"/>
                </a:solidFill>
              </a:defRPr>
            </a:lvl4pPr>
            <a:lvl5pPr marL="1828800" lvl="4" indent="-1828800" algn="ctr">
              <a:buNone/>
              <a:defRPr sz="2000" b="0" kern="1200">
                <a:solidFill>
                  <a:schemeClr val="tx1"/>
                </a:solidFill>
              </a:defRPr>
            </a:lvl5pPr>
          </a:lstStyle>
          <a:p>
            <a:pPr lvl="0"/>
            <a:r>
              <a:rPr lang="zh-CN" altLang="en-US"/>
              <a:t>单击此处编辑母版副标题样式</a:t>
            </a:r>
            <a:endParaRPr lang="en-US" altLang="zh-CN" dirty="0"/>
          </a:p>
        </p:txBody>
      </p:sp>
      <p:sp>
        <p:nvSpPr>
          <p:cNvPr id="32" name="页脚占位符 436849"/>
          <p:cNvSpPr>
            <a:spLocks noGrp="1"/>
          </p:cNvSpPr>
          <p:nvPr>
            <p:ph type="ftr" sz="quarter" idx="3"/>
          </p:nvPr>
        </p:nvSpPr>
        <p:spPr>
          <a:xfrm>
            <a:off x="3552825" y="6534150"/>
            <a:ext cx="2895600" cy="234950"/>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33" name="日期占位符 436848"/>
          <p:cNvSpPr>
            <a:spLocks noGrp="1"/>
          </p:cNvSpPr>
          <p:nvPr>
            <p:ph type="dt" sz="quarter" idx="2"/>
          </p:nvPr>
        </p:nvSpPr>
        <p:spPr>
          <a:xfrm>
            <a:off x="6900863" y="6526213"/>
            <a:ext cx="2133600" cy="274638"/>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34" name="灯片编号占位符 436850"/>
          <p:cNvSpPr>
            <a:spLocks noGrp="1"/>
          </p:cNvSpPr>
          <p:nvPr>
            <p:ph type="sldNum" sz="quarter" idx="4"/>
          </p:nvPr>
        </p:nvSpPr>
        <p:spPr>
          <a:xfrm>
            <a:off x="3011488" y="6527800"/>
            <a:ext cx="373063" cy="234950"/>
          </a:xfrm>
          <a:prstGeom prst="rect">
            <a:avLst/>
          </a:prstGeom>
          <a:ln>
            <a:miter/>
          </a:ln>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43E0EA55-AFD4-4ECB-A722-CF9C0D69EABF}" type="slidenum">
              <a:rPr kumimoji="0" lang="zh-CN" altLang="en-US" sz="1200" b="0" i="0" u="none" strike="noStrike" kern="1200" cap="none" spc="0" normalizeH="0" baseline="0" noProof="0" smtClean="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22" presetClass="entr" presetSubtype="1" fill="hold" nodeType="withEffect">
                                  <p:stCondLst>
                                    <p:cond delay="200"/>
                                  </p:stCondLst>
                                  <p:childTnLst>
                                    <p:set>
                                      <p:cBhvr>
                                        <p:cTn id="9" dur="1" fill="hold">
                                          <p:stCondLst>
                                            <p:cond delay="0"/>
                                          </p:stCondLst>
                                        </p:cTn>
                                        <p:tgtEl>
                                          <p:spTgt spid="16"/>
                                        </p:tgtEl>
                                        <p:attrNameLst>
                                          <p:attrName>style.visibility</p:attrName>
                                        </p:attrNameLst>
                                      </p:cBhvr>
                                      <p:to>
                                        <p:strVal val="visible"/>
                                      </p:to>
                                    </p:set>
                                    <p:animEffect transition="in" filter="wipe(up)">
                                      <p:cBhvr>
                                        <p:cTn id="10" dur="500"/>
                                        <p:tgtEl>
                                          <p:spTgt spid="16"/>
                                        </p:tgtEl>
                                      </p:cBhvr>
                                    </p:animEffect>
                                  </p:childTnLst>
                                </p:cTn>
                              </p:par>
                              <p:par>
                                <p:cTn id="11" presetID="22" presetClass="entr" presetSubtype="1" fill="hold"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par>
                                <p:cTn id="14" presetID="22" presetClass="entr" presetSubtype="1" fill="hold" nodeType="withEffect">
                                  <p:stCondLst>
                                    <p:cond delay="800"/>
                                  </p:stCondLst>
                                  <p:childTnLst>
                                    <p:set>
                                      <p:cBhvr>
                                        <p:cTn id="15" dur="1" fill="hold">
                                          <p:stCondLst>
                                            <p:cond delay="0"/>
                                          </p:stCondLst>
                                        </p:cTn>
                                        <p:tgtEl>
                                          <p:spTgt spid="21"/>
                                        </p:tgtEl>
                                        <p:attrNameLst>
                                          <p:attrName>style.visibility</p:attrName>
                                        </p:attrNameLst>
                                      </p:cBhvr>
                                      <p:to>
                                        <p:strVal val="visible"/>
                                      </p:to>
                                    </p:set>
                                    <p:animEffect transition="in" filter="wipe(up)">
                                      <p:cBhvr>
                                        <p:cTn id="16" dur="500"/>
                                        <p:tgtEl>
                                          <p:spTgt spid="21"/>
                                        </p:tgtEl>
                                      </p:cBhvr>
                                    </p:animEffect>
                                  </p:childTnLst>
                                </p:cTn>
                              </p:par>
                              <p:par>
                                <p:cTn id="17" presetID="47" presetClass="entr" presetSubtype="0" fill="hold" nodeType="withEffect">
                                  <p:stCondLst>
                                    <p:cond delay="11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15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anim calcmode="lin" valueType="num">
                                      <p:cBhvr>
                                        <p:cTn id="25" dur="500" fill="hold"/>
                                        <p:tgtEl>
                                          <p:spTgt spid="23"/>
                                        </p:tgtEl>
                                        <p:attrNameLst>
                                          <p:attrName>ppt_x</p:attrName>
                                        </p:attrNameLst>
                                      </p:cBhvr>
                                      <p:tavLst>
                                        <p:tav tm="0">
                                          <p:val>
                                            <p:strVal val="#ppt_x"/>
                                          </p:val>
                                        </p:tav>
                                        <p:tav tm="100000">
                                          <p:val>
                                            <p:strVal val="#ppt_x"/>
                                          </p:val>
                                        </p:tav>
                                      </p:tavLst>
                                    </p:anim>
                                    <p:anim calcmode="lin" valueType="num">
                                      <p:cBhvr>
                                        <p:cTn id="26" dur="5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19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30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260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anim calcmode="lin" valueType="num">
                                      <p:cBhvr>
                                        <p:cTn id="40" dur="500" fill="hold"/>
                                        <p:tgtEl>
                                          <p:spTgt spid="24"/>
                                        </p:tgtEl>
                                        <p:attrNameLst>
                                          <p:attrName>ppt_x</p:attrName>
                                        </p:attrNameLst>
                                      </p:cBhvr>
                                      <p:tavLst>
                                        <p:tav tm="0">
                                          <p:val>
                                            <p:strVal val="#ppt_x"/>
                                          </p:val>
                                        </p:tav>
                                        <p:tav tm="100000">
                                          <p:val>
                                            <p:strVal val="#ppt_x"/>
                                          </p:val>
                                        </p:tav>
                                      </p:tavLst>
                                    </p:anim>
                                    <p:anim calcmode="lin" valueType="num">
                                      <p:cBhvr>
                                        <p:cTn id="41" dur="500" fill="hold"/>
                                        <p:tgtEl>
                                          <p:spTgt spid="24"/>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260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anim calcmode="lin" valueType="num">
                                      <p:cBhvr>
                                        <p:cTn id="45" dur="500" fill="hold"/>
                                        <p:tgtEl>
                                          <p:spTgt spid="30"/>
                                        </p:tgtEl>
                                        <p:attrNameLst>
                                          <p:attrName>ppt_x</p:attrName>
                                        </p:attrNameLst>
                                      </p:cBhvr>
                                      <p:tavLst>
                                        <p:tav tm="0">
                                          <p:val>
                                            <p:strVal val="#ppt_x"/>
                                          </p:val>
                                        </p:tav>
                                        <p:tav tm="100000">
                                          <p:val>
                                            <p:strVal val="#ppt_x"/>
                                          </p:val>
                                        </p:tav>
                                      </p:tavLst>
                                    </p:anim>
                                    <p:anim calcmode="lin" valueType="num">
                                      <p:cBhvr>
                                        <p:cTn id="46" dur="500" fill="hold"/>
                                        <p:tgtEl>
                                          <p:spTgt spid="30"/>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250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anim calcmode="lin" valueType="num">
                                      <p:cBhvr>
                                        <p:cTn id="50" dur="500" fill="hold"/>
                                        <p:tgtEl>
                                          <p:spTgt spid="29"/>
                                        </p:tgtEl>
                                        <p:attrNameLst>
                                          <p:attrName>ppt_x</p:attrName>
                                        </p:attrNameLst>
                                      </p:cBhvr>
                                      <p:tavLst>
                                        <p:tav tm="0">
                                          <p:val>
                                            <p:strVal val="#ppt_x"/>
                                          </p:val>
                                        </p:tav>
                                        <p:tav tm="100000">
                                          <p:val>
                                            <p:strVal val="#ppt_x"/>
                                          </p:val>
                                        </p:tav>
                                      </p:tavLst>
                                    </p:anim>
                                    <p:anim calcmode="lin" valueType="num">
                                      <p:cBhvr>
                                        <p:cTn id="51" dur="500" fill="hold"/>
                                        <p:tgtEl>
                                          <p:spTgt spid="29"/>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240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anim calcmode="lin" valueType="num">
                                      <p:cBhvr>
                                        <p:cTn id="55" dur="500" fill="hold"/>
                                        <p:tgtEl>
                                          <p:spTgt spid="31"/>
                                        </p:tgtEl>
                                        <p:attrNameLst>
                                          <p:attrName>ppt_x</p:attrName>
                                        </p:attrNameLst>
                                      </p:cBhvr>
                                      <p:tavLst>
                                        <p:tav tm="0">
                                          <p:val>
                                            <p:strVal val="#ppt_x"/>
                                          </p:val>
                                        </p:tav>
                                        <p:tav tm="100000">
                                          <p:val>
                                            <p:strVal val="#ppt_x"/>
                                          </p:val>
                                        </p:tav>
                                      </p:tavLst>
                                    </p:anim>
                                    <p:anim calcmode="lin" valueType="num">
                                      <p:cBhvr>
                                        <p:cTn id="56" dur="500" fill="hold"/>
                                        <p:tgtEl>
                                          <p:spTgt spid="31"/>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200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180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anim calcmode="lin" valueType="num">
                                      <p:cBhvr>
                                        <p:cTn id="65" dur="500" fill="hold"/>
                                        <p:tgtEl>
                                          <p:spTgt spid="26"/>
                                        </p:tgtEl>
                                        <p:attrNameLst>
                                          <p:attrName>ppt_x</p:attrName>
                                        </p:attrNameLst>
                                      </p:cBhvr>
                                      <p:tavLst>
                                        <p:tav tm="0">
                                          <p:val>
                                            <p:strVal val="#ppt_x"/>
                                          </p:val>
                                        </p:tav>
                                        <p:tav tm="100000">
                                          <p:val>
                                            <p:strVal val="#ppt_x"/>
                                          </p:val>
                                        </p:tav>
                                      </p:tavLst>
                                    </p:anim>
                                    <p:anim calcmode="lin" valueType="num">
                                      <p:cBhvr>
                                        <p:cTn id="66" dur="500" fill="hold"/>
                                        <p:tgtEl>
                                          <p:spTgt spid="26"/>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6" presetClass="emph" presetSubtype="0" fill="hold" nodeType="afterEffect">
                                  <p:stCondLst>
                                    <p:cond delay="0"/>
                                  </p:stCondLst>
                                  <p:childTnLst>
                                    <p:animScale>
                                      <p:cBhvr>
                                        <p:cTn id="69" dur="500" fill="hold"/>
                                        <p:tgtEl>
                                          <p:spTgt spid="17"/>
                                        </p:tgtEl>
                                      </p:cBhvr>
                                      <p:by x="150000" y="150000"/>
                                    </p:animScale>
                                  </p:childTnLst>
                                </p:cTn>
                              </p:par>
                              <p:par>
                                <p:cTn id="70" presetID="6" presetClass="emph" presetSubtype="0" fill="hold" nodeType="withEffect">
                                  <p:stCondLst>
                                    <p:cond delay="200"/>
                                  </p:stCondLst>
                                  <p:childTnLst>
                                    <p:animScale>
                                      <p:cBhvr>
                                        <p:cTn id="71" dur="500" fill="hold"/>
                                        <p:tgtEl>
                                          <p:spTgt spid="20"/>
                                        </p:tgtEl>
                                      </p:cBhvr>
                                      <p:by x="150000" y="150000"/>
                                    </p:animScale>
                                  </p:childTnLst>
                                </p:cTn>
                              </p:par>
                              <p:par>
                                <p:cTn id="72" presetID="6" presetClass="emph" presetSubtype="0" fill="hold" nodeType="withEffect">
                                  <p:stCondLst>
                                    <p:cond delay="400"/>
                                  </p:stCondLst>
                                  <p:childTnLst>
                                    <p:animScale>
                                      <p:cBhvr>
                                        <p:cTn id="73" dur="500" fill="hold"/>
                                        <p:tgtEl>
                                          <p:spTgt spid="21"/>
                                        </p:tgtEl>
                                      </p:cBhvr>
                                      <p:by x="150000" y="150000"/>
                                    </p:animScale>
                                  </p:childTnLst>
                                </p:cTn>
                              </p:par>
                              <p:par>
                                <p:cTn id="74" presetID="6" presetClass="emph" presetSubtype="0" fill="hold" nodeType="withEffect">
                                  <p:stCondLst>
                                    <p:cond delay="800"/>
                                  </p:stCondLst>
                                  <p:childTnLst>
                                    <p:animScale>
                                      <p:cBhvr>
                                        <p:cTn id="75" dur="500" fill="hold"/>
                                        <p:tgtEl>
                                          <p:spTgt spid="22"/>
                                        </p:tgtEl>
                                      </p:cBhvr>
                                      <p:by x="150000" y="150000"/>
                                    </p:animScale>
                                  </p:childTnLst>
                                </p:cTn>
                              </p:par>
                              <p:par>
                                <p:cTn id="76" presetID="6" presetClass="emph" presetSubtype="0" fill="hold" nodeType="withEffect">
                                  <p:stCondLst>
                                    <p:cond delay="1100"/>
                                  </p:stCondLst>
                                  <p:childTnLst>
                                    <p:animScale>
                                      <p:cBhvr>
                                        <p:cTn id="77" dur="500" fill="hold"/>
                                        <p:tgtEl>
                                          <p:spTgt spid="23"/>
                                        </p:tgtEl>
                                      </p:cBhvr>
                                      <p:by x="150000" y="150000"/>
                                    </p:animScale>
                                  </p:childTnLst>
                                </p:cTn>
                              </p:par>
                              <p:par>
                                <p:cTn id="78" presetID="6" presetClass="emph" presetSubtype="0" fill="hold" nodeType="withEffect">
                                  <p:stCondLst>
                                    <p:cond delay="1400"/>
                                  </p:stCondLst>
                                  <p:childTnLst>
                                    <p:animScale>
                                      <p:cBhvr>
                                        <p:cTn id="79" dur="500" fill="hold"/>
                                        <p:tgtEl>
                                          <p:spTgt spid="18"/>
                                        </p:tgtEl>
                                      </p:cBhvr>
                                      <p:by x="150000" y="150000"/>
                                    </p:animScale>
                                  </p:childTnLst>
                                </p:cTn>
                              </p:par>
                              <p:par>
                                <p:cTn id="80" presetID="6" presetClass="emph" presetSubtype="0" fill="hold" nodeType="withEffect">
                                  <p:stCondLst>
                                    <p:cond delay="1700"/>
                                  </p:stCondLst>
                                  <p:childTnLst>
                                    <p:animScale>
                                      <p:cBhvr>
                                        <p:cTn id="81" dur="500" fill="hold"/>
                                        <p:tgtEl>
                                          <p:spTgt spid="19"/>
                                        </p:tgtEl>
                                      </p:cBhvr>
                                      <p:by x="150000" y="150000"/>
                                    </p:animScale>
                                  </p:childTnLst>
                                </p:cTn>
                              </p:par>
                              <p:par>
                                <p:cTn id="82" presetID="6" presetClass="emph" presetSubtype="0" fill="hold" nodeType="withEffect">
                                  <p:stCondLst>
                                    <p:cond delay="2000"/>
                                  </p:stCondLst>
                                  <p:childTnLst>
                                    <p:animScale>
                                      <p:cBhvr>
                                        <p:cTn id="83" dur="500" fill="hold"/>
                                        <p:tgtEl>
                                          <p:spTgt spid="24"/>
                                        </p:tgtEl>
                                      </p:cBhvr>
                                      <p:by x="150000" y="150000"/>
                                    </p:animScale>
                                  </p:childTnLst>
                                </p:cTn>
                              </p:par>
                              <p:par>
                                <p:cTn id="84" presetID="6" presetClass="emph" presetSubtype="0" fill="hold" nodeType="withEffect">
                                  <p:stCondLst>
                                    <p:cond delay="2200"/>
                                  </p:stCondLst>
                                  <p:childTnLst>
                                    <p:animScale>
                                      <p:cBhvr>
                                        <p:cTn id="85" dur="500" fill="hold"/>
                                        <p:tgtEl>
                                          <p:spTgt spid="25"/>
                                        </p:tgtEl>
                                      </p:cBhvr>
                                      <p:by x="150000" y="150000"/>
                                    </p:animScale>
                                  </p:childTnLst>
                                </p:cTn>
                              </p:par>
                              <p:par>
                                <p:cTn id="86" presetID="6" presetClass="emph" presetSubtype="0" fill="hold" nodeType="withEffect">
                                  <p:stCondLst>
                                    <p:cond delay="2300"/>
                                  </p:stCondLst>
                                  <p:childTnLst>
                                    <p:animScale>
                                      <p:cBhvr>
                                        <p:cTn id="87" dur="500" fill="hold"/>
                                        <p:tgtEl>
                                          <p:spTgt spid="26"/>
                                        </p:tgtEl>
                                      </p:cBhvr>
                                      <p:by x="150000" y="150000"/>
                                    </p:animScale>
                                  </p:childTnLst>
                                </p:cTn>
                              </p:par>
                            </p:childTnLst>
                          </p:cTn>
                        </p:par>
                        <p:par>
                          <p:cTn id="88" fill="hold">
                            <p:stCondLst>
                              <p:cond delay="1000"/>
                            </p:stCondLst>
                            <p:childTnLst>
                              <p:par>
                                <p:cTn id="89" presetID="6" presetClass="emph" presetSubtype="0" fill="hold" nodeType="afterEffect">
                                  <p:stCondLst>
                                    <p:cond delay="0"/>
                                  </p:stCondLst>
                                  <p:childTnLst>
                                    <p:animScale>
                                      <p:cBhvr>
                                        <p:cTn id="90" dur="500" fill="hold"/>
                                        <p:tgtEl>
                                          <p:spTgt spid="16"/>
                                        </p:tgtEl>
                                      </p:cBhvr>
                                      <p:by x="150000" y="150000"/>
                                    </p:animScale>
                                  </p:childTnLst>
                                </p:cTn>
                              </p:par>
                              <p:par>
                                <p:cTn id="91" presetID="6" presetClass="emph" presetSubtype="0" fill="hold" nodeType="withEffect">
                                  <p:stCondLst>
                                    <p:cond delay="400"/>
                                  </p:stCondLst>
                                  <p:childTnLst>
                                    <p:animScale>
                                      <p:cBhvr>
                                        <p:cTn id="92" dur="500" fill="hold"/>
                                        <p:tgtEl>
                                          <p:spTgt spid="29"/>
                                        </p:tgtEl>
                                      </p:cBhvr>
                                      <p:by x="150000" y="150000"/>
                                    </p:animScale>
                                  </p:childTnLst>
                                </p:cTn>
                              </p:par>
                              <p:par>
                                <p:cTn id="93" presetID="6" presetClass="emph" presetSubtype="0" fill="hold" nodeType="withEffect">
                                  <p:stCondLst>
                                    <p:cond delay="800"/>
                                  </p:stCondLst>
                                  <p:childTnLst>
                                    <p:animScale>
                                      <p:cBhvr>
                                        <p:cTn id="94" dur="500" fill="hold"/>
                                        <p:tgtEl>
                                          <p:spTgt spid="30"/>
                                        </p:tgtEl>
                                      </p:cBhvr>
                                      <p:by x="150000" y="150000"/>
                                    </p:animScale>
                                  </p:childTnLst>
                                </p:cTn>
                              </p:par>
                              <p:par>
                                <p:cTn id="95" presetID="6" presetClass="emph" presetSubtype="0" fill="hold" nodeType="withEffect">
                                  <p:stCondLst>
                                    <p:cond delay="1100"/>
                                  </p:stCondLst>
                                  <p:childTnLst>
                                    <p:animScale>
                                      <p:cBhvr>
                                        <p:cTn id="96" dur="500" fill="hold"/>
                                        <p:tgtEl>
                                          <p:spTgt spid="3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41DBC48-1882-42EE-BC6C-323C8A000FC2}" type="slidenum">
              <a:rPr kumimoji="0" lang="zh-CN" altLang="en-US" sz="1200" b="0" i="0" u="none" strike="noStrike" kern="1200" cap="none" spc="0" normalizeH="0" baseline="0" noProof="0" smtClean="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41DBC48-1882-42EE-BC6C-323C8A000FC2}" type="slidenum">
              <a:rPr kumimoji="0" lang="zh-CN" altLang="en-US" sz="1200" b="0" i="0" u="none" strike="noStrike" kern="1200" cap="none" spc="0" normalizeH="0" baseline="0" noProof="0" smtClean="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1030288" y="1163638"/>
            <a:ext cx="3901043" cy="536098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090557" y="1163638"/>
            <a:ext cx="3901043" cy="536098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41DBC48-1882-42EE-BC6C-323C8A000FC2}" type="slidenum">
              <a:rPr kumimoji="0" lang="zh-CN" altLang="en-US" sz="1200" b="0" i="0" u="none" strike="noStrike" kern="1200" cap="none" spc="0" normalizeH="0" baseline="0" noProof="0" smtClean="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29841" y="2505075"/>
            <a:ext cx="3868340"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2505075"/>
            <a:ext cx="3887391"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41DBC48-1882-42EE-BC6C-323C8A000FC2}" type="slidenum">
              <a:rPr kumimoji="0" lang="zh-CN" altLang="en-US" sz="1200" b="0" i="0" u="none" strike="noStrike" kern="1200" cap="none" spc="0" normalizeH="0" baseline="0" noProof="0" smtClean="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41DBC48-1882-42EE-BC6C-323C8A000FC2}" type="slidenum">
              <a:rPr kumimoji="0" lang="zh-CN" altLang="en-US" sz="1200" b="0" i="0" u="none" strike="noStrike" kern="1200" cap="none" spc="0" normalizeH="0" baseline="0" noProof="0" smtClean="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41DBC48-1882-42EE-BC6C-323C8A000FC2}" type="slidenum">
              <a:rPr kumimoji="0" lang="zh-CN" altLang="en-US" sz="1200" b="0" i="0" u="none" strike="noStrike" kern="1200" cap="none" spc="0" normalizeH="0" baseline="0" noProof="0" smtClean="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41DBC48-1882-42EE-BC6C-323C8A000FC2}" type="slidenum">
              <a:rPr kumimoji="0" lang="zh-CN" altLang="en-US" sz="1200" b="0" i="0" u="none" strike="noStrike" kern="1200" cap="none" spc="0" normalizeH="0" baseline="0" noProof="0" smtClean="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41DBC48-1882-42EE-BC6C-323C8A000FC2}" type="slidenum">
              <a:rPr kumimoji="0" lang="zh-CN" altLang="en-US" sz="1200" b="0" i="0" u="none" strike="noStrike" kern="1200" cap="none" spc="0" normalizeH="0" baseline="0" noProof="0" smtClean="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4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41DBC48-1882-42EE-BC6C-323C8A000FC2}" type="slidenum">
              <a:rPr kumimoji="0" lang="zh-CN" altLang="en-US" sz="1200" b="0" i="0" u="none" strike="noStrike" kern="1200" cap="none" spc="0" normalizeH="0" baseline="0" noProof="0" smtClean="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41DBC48-1882-42EE-BC6C-323C8A000FC2}" type="slidenum">
              <a:rPr kumimoji="0" lang="zh-CN" altLang="en-US" sz="1200" b="0" i="0" u="none" strike="noStrike" kern="1200" cap="none" spc="0" normalizeH="0" baseline="0" noProof="0" smtClean="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7941" y="65088"/>
            <a:ext cx="1995884" cy="645953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030288" y="65088"/>
            <a:ext cx="5871949" cy="6459537"/>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41DBC48-1882-42EE-BC6C-323C8A000FC2}" type="slidenum">
              <a:rPr kumimoji="0" lang="zh-CN" altLang="en-US" sz="1200" b="0" i="0" u="none" strike="noStrike" kern="1200" cap="none" spc="0" normalizeH="0" baseline="0" noProof="0" smtClean="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图表占位符 2"/>
          <p:cNvSpPr>
            <a:spLocks noGrp="1"/>
          </p:cNvSpPr>
          <p:nvPr>
            <p:ph type="chart" idx="1"/>
          </p:nvPr>
        </p:nvSpPr>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41DBC48-1882-42EE-BC6C-323C8A000FC2}" type="slidenum">
              <a:rPr kumimoji="0" lang="zh-CN" altLang="en-US" sz="1200" b="0" i="0" u="none" strike="noStrike" kern="1200" cap="none" spc="0" normalizeH="0" baseline="0" noProof="0" smtClean="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41DBC48-1882-42EE-BC6C-323C8A000FC2}" type="slidenum">
              <a:rPr kumimoji="0" lang="zh-CN" altLang="en-US" sz="1200" b="0" i="0" u="none" strike="noStrike" kern="1200" cap="none" spc="0" normalizeH="0" baseline="0" noProof="0" smtClean="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1030288" y="1163638"/>
            <a:ext cx="3901043" cy="536098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090557" y="1163638"/>
            <a:ext cx="3901043" cy="536098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41DBC48-1882-42EE-BC6C-323C8A000FC2}" type="slidenum">
              <a:rPr kumimoji="0" lang="zh-CN" altLang="en-US" sz="1200" b="0" i="0" u="none" strike="noStrike" kern="1200" cap="none" spc="0" normalizeH="0" baseline="0" noProof="0" smtClean="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29841" y="2505075"/>
            <a:ext cx="3868340"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2505075"/>
            <a:ext cx="3887391"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41DBC48-1882-42EE-BC6C-323C8A000FC2}" type="slidenum">
              <a:rPr kumimoji="0" lang="zh-CN" altLang="en-US" sz="1200" b="0" i="0" u="none" strike="noStrike" kern="1200" cap="none" spc="0" normalizeH="0" baseline="0" noProof="0" smtClean="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41DBC48-1882-42EE-BC6C-323C8A000FC2}" type="slidenum">
              <a:rPr kumimoji="0" lang="zh-CN" altLang="en-US" sz="1200" b="0" i="0" u="none" strike="noStrike" kern="1200" cap="none" spc="0" normalizeH="0" baseline="0" noProof="0" smtClean="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41DBC48-1882-42EE-BC6C-323C8A000FC2}" type="slidenum">
              <a:rPr kumimoji="0" lang="zh-CN" altLang="en-US" sz="1200" b="0" i="0" u="none" strike="noStrike" kern="1200" cap="none" spc="0" normalizeH="0" baseline="0" noProof="0" smtClean="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41DBC48-1882-42EE-BC6C-323C8A000FC2}" type="slidenum">
              <a:rPr kumimoji="0" lang="zh-CN" altLang="en-US" sz="1200" b="0" i="0" u="none" strike="noStrike" kern="1200" cap="none" spc="0" normalizeH="0" baseline="0" noProof="0" smtClean="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4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41DBC48-1882-42EE-BC6C-323C8A000FC2}" type="slidenum">
              <a:rPr kumimoji="0" lang="zh-CN" altLang="en-US" sz="1200" b="0" i="0" u="none" strike="noStrike" kern="1200" cap="none" spc="0" normalizeH="0" baseline="0" noProof="0" smtClean="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audio" Target="../media/audio1.wav"/><Relationship Id="rId15" Type="http://schemas.openxmlformats.org/officeDocument/2006/relationships/image" Target="../media/image3.jpeg"/><Relationship Id="rId14" Type="http://schemas.openxmlformats.org/officeDocument/2006/relationships/image" Target="../media/image2.jpeg"/><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7" Type="http://schemas.openxmlformats.org/officeDocument/2006/relationships/theme" Target="../theme/theme2.xml"/><Relationship Id="rId16" Type="http://schemas.openxmlformats.org/officeDocument/2006/relationships/audio" Target="../media/audio1.wav"/><Relationship Id="rId15" Type="http://schemas.openxmlformats.org/officeDocument/2006/relationships/image" Target="../media/image3.jpeg"/><Relationship Id="rId14" Type="http://schemas.openxmlformats.org/officeDocument/2006/relationships/image" Target="../media/image2.jpeg"/><Relationship Id="rId13" Type="http://schemas.openxmlformats.org/officeDocument/2006/relationships/image" Target="../media/image1.jpeg"/><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直接连接符 151018"/>
          <p:cNvSpPr/>
          <p:nvPr/>
        </p:nvSpPr>
        <p:spPr>
          <a:xfrm>
            <a:off x="1101725" y="1000125"/>
            <a:ext cx="7834313" cy="0"/>
          </a:xfrm>
          <a:prstGeom prst="line">
            <a:avLst/>
          </a:prstGeom>
          <a:ln w="12700" cap="flat" cmpd="sng">
            <a:solidFill>
              <a:schemeClr val="hlink"/>
            </a:solidFill>
            <a:prstDash val="solid"/>
            <a:headEnd type="none" w="med" len="med"/>
            <a:tailEnd type="none" w="med" len="med"/>
          </a:ln>
        </p:spPr>
      </p:sp>
      <p:sp>
        <p:nvSpPr>
          <p:cNvPr id="151002" name="矩形 151001"/>
          <p:cNvSpPr>
            <a:spLocks noChangeArrowheads="1"/>
          </p:cNvSpPr>
          <p:nvPr/>
        </p:nvSpPr>
        <p:spPr bwMode="auto">
          <a:xfrm>
            <a:off x="269875" y="0"/>
            <a:ext cx="284163" cy="6889750"/>
          </a:xfrm>
          <a:prstGeom prst="rect">
            <a:avLst/>
          </a:prstGeom>
          <a:solidFill>
            <a:schemeClr val="accent2">
              <a:alpha val="79999"/>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1003" name="矩形 151002"/>
          <p:cNvSpPr/>
          <p:nvPr/>
        </p:nvSpPr>
        <p:spPr>
          <a:xfrm>
            <a:off x="-12700" y="0"/>
            <a:ext cx="330200" cy="6858000"/>
          </a:xfrm>
          <a:prstGeom prst="rect">
            <a:avLst/>
          </a:prstGeom>
          <a:gradFill rotWithShape="1">
            <a:gsLst>
              <a:gs pos="0">
                <a:schemeClr val="accent2">
                  <a:gamma/>
                  <a:shade val="28627"/>
                  <a:invGamma/>
                </a:schemeClr>
              </a:gs>
              <a:gs pos="100000">
                <a:schemeClr val="accent2"/>
              </a:gs>
            </a:gsLst>
            <a:lin ang="189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1005" name="矩形 151004"/>
          <p:cNvSpPr>
            <a:spLocks noChangeArrowheads="1"/>
          </p:cNvSpPr>
          <p:nvPr/>
        </p:nvSpPr>
        <p:spPr bwMode="auto">
          <a:xfrm>
            <a:off x="749300" y="-14287"/>
            <a:ext cx="71438" cy="6872288"/>
          </a:xfrm>
          <a:prstGeom prst="rect">
            <a:avLst/>
          </a:prstGeom>
          <a:solidFill>
            <a:schemeClr val="accent2">
              <a:alpha val="20000"/>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1007" name="矩形 151006"/>
          <p:cNvSpPr>
            <a:spLocks noChangeArrowheads="1"/>
          </p:cNvSpPr>
          <p:nvPr/>
        </p:nvSpPr>
        <p:spPr bwMode="auto">
          <a:xfrm>
            <a:off x="508000" y="0"/>
            <a:ext cx="168275" cy="6865938"/>
          </a:xfrm>
          <a:prstGeom prst="rect">
            <a:avLst/>
          </a:prstGeom>
          <a:solidFill>
            <a:schemeClr val="accent2">
              <a:alpha val="54117"/>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1009" name="矩形 151008"/>
          <p:cNvSpPr>
            <a:spLocks noChangeArrowheads="1"/>
          </p:cNvSpPr>
          <p:nvPr/>
        </p:nvSpPr>
        <p:spPr bwMode="auto">
          <a:xfrm>
            <a:off x="661988" y="0"/>
            <a:ext cx="114300" cy="6872288"/>
          </a:xfrm>
          <a:prstGeom prst="rect">
            <a:avLst/>
          </a:prstGeom>
          <a:solidFill>
            <a:schemeClr val="accent2">
              <a:alpha val="36862"/>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0988" name="标题 150987"/>
          <p:cNvSpPr>
            <a:spLocks noGrp="1"/>
          </p:cNvSpPr>
          <p:nvPr>
            <p:ph type="title"/>
          </p:nvPr>
        </p:nvSpPr>
        <p:spPr>
          <a:xfrm>
            <a:off x="1055688" y="65088"/>
            <a:ext cx="7958137" cy="1011237"/>
          </a:xfrm>
          <a:prstGeom prst="rect">
            <a:avLst/>
          </a:prstGeom>
          <a:noFill/>
          <a:ln w="9525">
            <a:noFill/>
          </a:ln>
        </p:spPr>
        <p:txBody>
          <a:bodyPr anchor="ctr" anchorCtr="0"/>
          <a:p>
            <a:pPr lvl="0"/>
            <a:r>
              <a:rPr lang="en-US" altLang="zh-CN" dirty="0"/>
              <a:t>Click to edit Master title style</a:t>
            </a:r>
            <a:endParaRPr lang="en-US" altLang="zh-CN" dirty="0"/>
          </a:p>
        </p:txBody>
      </p:sp>
      <p:sp>
        <p:nvSpPr>
          <p:cNvPr id="1033" name="文本占位符 150988"/>
          <p:cNvSpPr>
            <a:spLocks noGrp="1"/>
          </p:cNvSpPr>
          <p:nvPr>
            <p:ph type="body" idx="1"/>
          </p:nvPr>
        </p:nvSpPr>
        <p:spPr>
          <a:xfrm>
            <a:off x="1030288" y="1163638"/>
            <a:ext cx="7961312" cy="5360987"/>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50990"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lgn="ctr">
              <a:defRPr sz="1200" b="0">
                <a:solidFill>
                  <a:srgbClr val="30311D"/>
                </a:solidFill>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0991"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lgn="ctr">
              <a:defRPr sz="1200" b="0">
                <a:solidFill>
                  <a:srgbClr val="30311D"/>
                </a:solidFill>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0992"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lgn="r">
              <a:defRPr sz="1200">
                <a:solidFill>
                  <a:srgbClr val="30311D"/>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D41DBC48-1882-42EE-BC6C-323C8A000FC2}" type="slidenum">
              <a:rPr kumimoji="0" lang="zh-CN" altLang="en-US" sz="1200" b="0" i="0" u="none" strike="noStrike" kern="1200" cap="none" spc="0" normalizeH="0" baseline="0" noProof="0" smtClean="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037" name="椭圆 151035"/>
          <p:cNvSpPr>
            <a:spLocks noChangeArrowheads="1"/>
          </p:cNvSpPr>
          <p:nvPr/>
        </p:nvSpPr>
        <p:spPr bwMode="auto">
          <a:xfrm>
            <a:off x="438150" y="1892300"/>
            <a:ext cx="619125" cy="614363"/>
          </a:xfrm>
          <a:prstGeom prst="ellipse">
            <a:avLst/>
          </a:prstGeom>
          <a:blipFill dpi="0" rotWithShape="1">
            <a:blip r:embed="rId13"/>
            <a:srcRect/>
            <a:stretch>
              <a:fillRect/>
            </a:stretch>
          </a:blipFill>
          <a:ln w="28575">
            <a:solidFill>
              <a:srgbClr val="F8F8F8">
                <a:alpha val="70195"/>
              </a:srgb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038" name="椭圆 151038"/>
          <p:cNvSpPr>
            <a:spLocks noChangeArrowheads="1"/>
          </p:cNvSpPr>
          <p:nvPr/>
        </p:nvSpPr>
        <p:spPr bwMode="auto">
          <a:xfrm>
            <a:off x="442913" y="315913"/>
            <a:ext cx="603250" cy="596900"/>
          </a:xfrm>
          <a:prstGeom prst="ellipse">
            <a:avLst/>
          </a:prstGeom>
          <a:blipFill dpi="0" rotWithShape="1">
            <a:blip r:embed="rId14"/>
            <a:srcRect/>
            <a:stretch>
              <a:fillRect/>
            </a:stretch>
          </a:blipFill>
          <a:ln w="57150">
            <a:solidFill>
              <a:srgbClr val="F8F8F8">
                <a:alpha val="70195"/>
              </a:srgb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039" name="椭圆 151042"/>
          <p:cNvSpPr>
            <a:spLocks noChangeArrowheads="1"/>
          </p:cNvSpPr>
          <p:nvPr/>
        </p:nvSpPr>
        <p:spPr bwMode="auto">
          <a:xfrm>
            <a:off x="430213" y="1128713"/>
            <a:ext cx="603250" cy="593725"/>
          </a:xfrm>
          <a:prstGeom prst="ellipse">
            <a:avLst/>
          </a:prstGeom>
          <a:blipFill dpi="0" rotWithShape="1">
            <a:blip r:embed="rId15"/>
            <a:srcRect/>
            <a:stretch>
              <a:fillRect/>
            </a:stretch>
          </a:blipFill>
          <a:ln w="38100">
            <a:solidFill>
              <a:srgbClr val="F8F8F8">
                <a:alpha val="70195"/>
              </a:srgb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sndAc>
      <p:stSnd>
        <p:snd r:embed="rId16"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0988"/>
                                        </p:tgtEl>
                                        <p:attrNameLst>
                                          <p:attrName>style.visibility</p:attrName>
                                        </p:attrNameLst>
                                      </p:cBhvr>
                                      <p:to>
                                        <p:strVal val="visible"/>
                                      </p:to>
                                    </p:set>
                                    <p:animEffect transition="in" filter="barn(inVertical)">
                                      <p:cBhvr>
                                        <p:cTn id="7" dur="1000"/>
                                        <p:tgtEl>
                                          <p:spTgt spid="150988"/>
                                        </p:tgtEl>
                                      </p:cBhvr>
                                    </p:animEffect>
                                  </p:childTnLst>
                                </p:cTn>
                              </p:par>
                              <p:par>
                                <p:cTn id="8" presetID="22" presetClass="entr" presetSubtype="1" fill="hold" nodeType="withEffect">
                                  <p:stCondLst>
                                    <p:cond delay="0"/>
                                  </p:stCondLst>
                                  <p:childTnLst>
                                    <p:set>
                                      <p:cBhvr>
                                        <p:cTn id="9" dur="1" fill="hold">
                                          <p:stCondLst>
                                            <p:cond delay="0"/>
                                          </p:stCondLst>
                                        </p:cTn>
                                        <p:tgtEl>
                                          <p:spTgt spid="151003"/>
                                        </p:tgtEl>
                                        <p:attrNameLst>
                                          <p:attrName>style.visibility</p:attrName>
                                        </p:attrNameLst>
                                      </p:cBhvr>
                                      <p:to>
                                        <p:strVal val="visible"/>
                                      </p:to>
                                    </p:set>
                                    <p:animEffect transition="in" filter="wipe(up)">
                                      <p:cBhvr>
                                        <p:cTn id="10" dur="500"/>
                                        <p:tgtEl>
                                          <p:spTgt spid="151003"/>
                                        </p:tgtEl>
                                      </p:cBhvr>
                                    </p:animEffect>
                                  </p:childTnLst>
                                </p:cTn>
                              </p:par>
                              <p:par>
                                <p:cTn id="11" presetID="22" presetClass="entr" presetSubtype="1" fill="hold" nodeType="withEffect">
                                  <p:stCondLst>
                                    <p:cond delay="200"/>
                                  </p:stCondLst>
                                  <p:childTnLst>
                                    <p:set>
                                      <p:cBhvr>
                                        <p:cTn id="12" dur="1" fill="hold">
                                          <p:stCondLst>
                                            <p:cond delay="0"/>
                                          </p:stCondLst>
                                        </p:cTn>
                                        <p:tgtEl>
                                          <p:spTgt spid="151002"/>
                                        </p:tgtEl>
                                        <p:attrNameLst>
                                          <p:attrName>style.visibility</p:attrName>
                                        </p:attrNameLst>
                                      </p:cBhvr>
                                      <p:to>
                                        <p:strVal val="visible"/>
                                      </p:to>
                                    </p:set>
                                    <p:animEffect transition="in" filter="wipe(up)">
                                      <p:cBhvr>
                                        <p:cTn id="13" dur="500"/>
                                        <p:tgtEl>
                                          <p:spTgt spid="151002"/>
                                        </p:tgtEl>
                                      </p:cBhvr>
                                    </p:animEffect>
                                  </p:childTnLst>
                                </p:cTn>
                              </p:par>
                              <p:par>
                                <p:cTn id="14" presetID="22" presetClass="entr" presetSubtype="1" fill="hold" nodeType="withEffect">
                                  <p:stCondLst>
                                    <p:cond delay="800"/>
                                  </p:stCondLst>
                                  <p:childTnLst>
                                    <p:set>
                                      <p:cBhvr>
                                        <p:cTn id="15" dur="1" fill="hold">
                                          <p:stCondLst>
                                            <p:cond delay="0"/>
                                          </p:stCondLst>
                                        </p:cTn>
                                        <p:tgtEl>
                                          <p:spTgt spid="151007"/>
                                        </p:tgtEl>
                                        <p:attrNameLst>
                                          <p:attrName>style.visibility</p:attrName>
                                        </p:attrNameLst>
                                      </p:cBhvr>
                                      <p:to>
                                        <p:strVal val="visible"/>
                                      </p:to>
                                    </p:set>
                                    <p:animEffect transition="in" filter="wipe(up)">
                                      <p:cBhvr>
                                        <p:cTn id="16" dur="500"/>
                                        <p:tgtEl>
                                          <p:spTgt spid="151007"/>
                                        </p:tgtEl>
                                      </p:cBhvr>
                                    </p:animEffect>
                                  </p:childTnLst>
                                </p:cTn>
                              </p:par>
                              <p:par>
                                <p:cTn id="17" presetID="47" presetClass="entr" presetSubtype="0" fill="hold" nodeType="withEffect">
                                  <p:stCondLst>
                                    <p:cond delay="1500"/>
                                  </p:stCondLst>
                                  <p:childTnLst>
                                    <p:set>
                                      <p:cBhvr>
                                        <p:cTn id="18" dur="1" fill="hold">
                                          <p:stCondLst>
                                            <p:cond delay="0"/>
                                          </p:stCondLst>
                                        </p:cTn>
                                        <p:tgtEl>
                                          <p:spTgt spid="151009"/>
                                        </p:tgtEl>
                                        <p:attrNameLst>
                                          <p:attrName>style.visibility</p:attrName>
                                        </p:attrNameLst>
                                      </p:cBhvr>
                                      <p:to>
                                        <p:strVal val="visible"/>
                                      </p:to>
                                    </p:set>
                                    <p:animEffect transition="in" filter="fade">
                                      <p:cBhvr>
                                        <p:cTn id="19" dur="500"/>
                                        <p:tgtEl>
                                          <p:spTgt spid="151009"/>
                                        </p:tgtEl>
                                      </p:cBhvr>
                                    </p:animEffect>
                                    <p:anim calcmode="lin" valueType="num">
                                      <p:cBhvr>
                                        <p:cTn id="20" dur="500" fill="hold"/>
                                        <p:tgtEl>
                                          <p:spTgt spid="151009"/>
                                        </p:tgtEl>
                                        <p:attrNameLst>
                                          <p:attrName>ppt_x</p:attrName>
                                        </p:attrNameLst>
                                      </p:cBhvr>
                                      <p:tavLst>
                                        <p:tav tm="0">
                                          <p:val>
                                            <p:strVal val="#ppt_x"/>
                                          </p:val>
                                        </p:tav>
                                        <p:tav tm="100000">
                                          <p:val>
                                            <p:strVal val="#ppt_x"/>
                                          </p:val>
                                        </p:tav>
                                      </p:tavLst>
                                    </p:anim>
                                    <p:anim calcmode="lin" valueType="num">
                                      <p:cBhvr>
                                        <p:cTn id="21" dur="500" fill="hold"/>
                                        <p:tgtEl>
                                          <p:spTgt spid="151009"/>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300"/>
                                  </p:stCondLst>
                                  <p:childTnLst>
                                    <p:set>
                                      <p:cBhvr>
                                        <p:cTn id="23" dur="1" fill="hold">
                                          <p:stCondLst>
                                            <p:cond delay="0"/>
                                          </p:stCondLst>
                                        </p:cTn>
                                        <p:tgtEl>
                                          <p:spTgt spid="151005"/>
                                        </p:tgtEl>
                                        <p:attrNameLst>
                                          <p:attrName>style.visibility</p:attrName>
                                        </p:attrNameLst>
                                      </p:cBhvr>
                                      <p:to>
                                        <p:strVal val="visible"/>
                                      </p:to>
                                    </p:set>
                                    <p:animEffect transition="in" filter="fade">
                                      <p:cBhvr>
                                        <p:cTn id="24" dur="500"/>
                                        <p:tgtEl>
                                          <p:spTgt spid="151005"/>
                                        </p:tgtEl>
                                      </p:cBhvr>
                                    </p:animEffect>
                                    <p:anim calcmode="lin" valueType="num">
                                      <p:cBhvr>
                                        <p:cTn id="25" dur="500" fill="hold"/>
                                        <p:tgtEl>
                                          <p:spTgt spid="151005"/>
                                        </p:tgtEl>
                                        <p:attrNameLst>
                                          <p:attrName>ppt_x</p:attrName>
                                        </p:attrNameLst>
                                      </p:cBhvr>
                                      <p:tavLst>
                                        <p:tav tm="0">
                                          <p:val>
                                            <p:strVal val="#ppt_x"/>
                                          </p:val>
                                        </p:tav>
                                        <p:tav tm="100000">
                                          <p:val>
                                            <p:strVal val="#ppt_x"/>
                                          </p:val>
                                        </p:tav>
                                      </p:tavLst>
                                    </p:anim>
                                    <p:anim calcmode="lin" valueType="num">
                                      <p:cBhvr>
                                        <p:cTn id="26" dur="500" fill="hold"/>
                                        <p:tgtEl>
                                          <p:spTgt spid="151005"/>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nodeType="afterEffect">
                                  <p:stCondLst>
                                    <p:cond delay="0"/>
                                  </p:stCondLst>
                                  <p:childTnLst>
                                    <p:animScale>
                                      <p:cBhvr>
                                        <p:cTn id="29" dur="500" fill="hold"/>
                                        <p:tgtEl>
                                          <p:spTgt spid="151003"/>
                                        </p:tgtEl>
                                      </p:cBhvr>
                                      <p:by x="150000" y="150000"/>
                                    </p:animScale>
                                  </p:childTnLst>
                                </p:cTn>
                              </p:par>
                              <p:par>
                                <p:cTn id="30" presetID="6" presetClass="emph" presetSubtype="0" fill="hold" nodeType="withEffect">
                                  <p:stCondLst>
                                    <p:cond delay="400"/>
                                  </p:stCondLst>
                                  <p:childTnLst>
                                    <p:animScale>
                                      <p:cBhvr>
                                        <p:cTn id="31" dur="500" fill="hold"/>
                                        <p:tgtEl>
                                          <p:spTgt spid="151007"/>
                                        </p:tgtEl>
                                      </p:cBhvr>
                                      <p:by x="150000" y="150000"/>
                                    </p:animScale>
                                  </p:childTnLst>
                                </p:cTn>
                              </p:par>
                              <p:par>
                                <p:cTn id="32" presetID="6" presetClass="emph" presetSubtype="0" fill="hold" nodeType="withEffect">
                                  <p:stCondLst>
                                    <p:cond delay="1100"/>
                                  </p:stCondLst>
                                  <p:childTnLst>
                                    <p:animScale>
                                      <p:cBhvr>
                                        <p:cTn id="33" dur="500" fill="hold"/>
                                        <p:tgtEl>
                                          <p:spTgt spid="151009"/>
                                        </p:tgtEl>
                                      </p:cBhvr>
                                      <p:by x="150000" y="150000"/>
                                    </p:animScale>
                                  </p:childTnLst>
                                </p:cTn>
                              </p:par>
                              <p:par>
                                <p:cTn id="34" presetID="6" presetClass="emph" presetSubtype="0" fill="hold" nodeType="withEffect">
                                  <p:stCondLst>
                                    <p:cond delay="1700"/>
                                  </p:stCondLst>
                                  <p:childTnLst>
                                    <p:animScale>
                                      <p:cBhvr>
                                        <p:cTn id="35" dur="500" fill="hold"/>
                                        <p:tgtEl>
                                          <p:spTgt spid="151005"/>
                                        </p:tgtEl>
                                      </p:cBhvr>
                                      <p:by x="150000" y="150000"/>
                                    </p:animScale>
                                  </p:childTnLst>
                                </p:cTn>
                              </p:par>
                            </p:childTnLst>
                          </p:cTn>
                        </p:par>
                        <p:par>
                          <p:cTn id="36" fill="hold">
                            <p:stCondLst>
                              <p:cond delay="1500"/>
                            </p:stCondLst>
                            <p:childTnLst>
                              <p:par>
                                <p:cTn id="37" presetID="6" presetClass="emph" presetSubtype="0" fill="hold" nodeType="afterEffect">
                                  <p:stCondLst>
                                    <p:cond delay="0"/>
                                  </p:stCondLst>
                                  <p:childTnLst>
                                    <p:animScale>
                                      <p:cBhvr>
                                        <p:cTn id="38" dur="500" fill="hold"/>
                                        <p:tgtEl>
                                          <p:spTgt spid="15100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988" grpId="0"/>
    </p:bldLst>
  </p:timing>
  <p:hf sldNum="0" hdr="0" ftr="0" dt="0"/>
  <p:txStyles>
    <p:titleStyle>
      <a:lvl1pPr algn="l" rtl="0" eaLnBrk="0" fontAlgn="base" hangingPunct="0">
        <a:spcBef>
          <a:spcPct val="0"/>
        </a:spcBef>
        <a:spcAft>
          <a:spcPct val="0"/>
        </a:spcAft>
        <a:buClr>
          <a:srgbClr val="000000"/>
        </a:buClr>
        <a:defRPr sz="4000" b="1" kern="1200">
          <a:solidFill>
            <a:schemeClr val="tx2"/>
          </a:solidFill>
          <a:latin typeface="+mj-lt"/>
          <a:ea typeface="+mj-ea"/>
          <a:cs typeface="+mj-cs"/>
        </a:defRPr>
      </a:lvl1pPr>
      <a:lvl2pPr algn="l" rtl="0" eaLnBrk="0" fontAlgn="base" hangingPunct="0">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2pPr>
      <a:lvl3pPr marL="914400" lvl="2"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3pPr>
      <a:lvl4pPr marL="1371600" lvl="3"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4pPr>
      <a:lvl5pPr marL="1828800" lvl="4"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5pPr>
      <a:lvl6pPr marL="2286000" lvl="5"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6pPr>
      <a:lvl7pPr marL="2743200" lvl="6"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7pPr>
      <a:lvl8pPr marL="3200400" lvl="7"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8pPr>
      <a:lvl9pPr marL="3657600" lvl="8"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直接连接符 151018"/>
          <p:cNvSpPr/>
          <p:nvPr/>
        </p:nvSpPr>
        <p:spPr>
          <a:xfrm>
            <a:off x="1101725" y="1000125"/>
            <a:ext cx="7834313" cy="0"/>
          </a:xfrm>
          <a:prstGeom prst="line">
            <a:avLst/>
          </a:prstGeom>
          <a:ln w="12700" cap="flat" cmpd="sng">
            <a:solidFill>
              <a:schemeClr val="hlink"/>
            </a:solidFill>
            <a:prstDash val="solid"/>
            <a:headEnd type="none" w="med" len="med"/>
            <a:tailEnd type="none" w="med" len="med"/>
          </a:ln>
        </p:spPr>
      </p:sp>
      <p:sp>
        <p:nvSpPr>
          <p:cNvPr id="151002" name="矩形 151001"/>
          <p:cNvSpPr>
            <a:spLocks noChangeArrowheads="1"/>
          </p:cNvSpPr>
          <p:nvPr/>
        </p:nvSpPr>
        <p:spPr bwMode="auto">
          <a:xfrm>
            <a:off x="269875" y="0"/>
            <a:ext cx="284163" cy="6889750"/>
          </a:xfrm>
          <a:prstGeom prst="rect">
            <a:avLst/>
          </a:prstGeom>
          <a:solidFill>
            <a:schemeClr val="accent2">
              <a:alpha val="79999"/>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1003" name="矩形 151002"/>
          <p:cNvSpPr/>
          <p:nvPr/>
        </p:nvSpPr>
        <p:spPr>
          <a:xfrm>
            <a:off x="-12700" y="0"/>
            <a:ext cx="330200" cy="6858000"/>
          </a:xfrm>
          <a:prstGeom prst="rect">
            <a:avLst/>
          </a:prstGeom>
          <a:gradFill rotWithShape="1">
            <a:gsLst>
              <a:gs pos="0">
                <a:schemeClr val="accent2">
                  <a:gamma/>
                  <a:shade val="28627"/>
                  <a:invGamma/>
                </a:schemeClr>
              </a:gs>
              <a:gs pos="100000">
                <a:schemeClr val="accent2"/>
              </a:gs>
            </a:gsLst>
            <a:lin ang="189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1005" name="矩形 151004"/>
          <p:cNvSpPr>
            <a:spLocks noChangeArrowheads="1"/>
          </p:cNvSpPr>
          <p:nvPr/>
        </p:nvSpPr>
        <p:spPr bwMode="auto">
          <a:xfrm>
            <a:off x="749300" y="-14287"/>
            <a:ext cx="71438" cy="6872288"/>
          </a:xfrm>
          <a:prstGeom prst="rect">
            <a:avLst/>
          </a:prstGeom>
          <a:solidFill>
            <a:schemeClr val="accent2">
              <a:alpha val="20000"/>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1007" name="矩形 151006"/>
          <p:cNvSpPr>
            <a:spLocks noChangeArrowheads="1"/>
          </p:cNvSpPr>
          <p:nvPr/>
        </p:nvSpPr>
        <p:spPr bwMode="auto">
          <a:xfrm>
            <a:off x="508000" y="0"/>
            <a:ext cx="168275" cy="6865938"/>
          </a:xfrm>
          <a:prstGeom prst="rect">
            <a:avLst/>
          </a:prstGeom>
          <a:solidFill>
            <a:schemeClr val="accent2">
              <a:alpha val="54117"/>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1009" name="矩形 151008"/>
          <p:cNvSpPr>
            <a:spLocks noChangeArrowheads="1"/>
          </p:cNvSpPr>
          <p:nvPr/>
        </p:nvSpPr>
        <p:spPr bwMode="auto">
          <a:xfrm>
            <a:off x="661988" y="0"/>
            <a:ext cx="114300" cy="6872288"/>
          </a:xfrm>
          <a:prstGeom prst="rect">
            <a:avLst/>
          </a:prstGeom>
          <a:solidFill>
            <a:schemeClr val="accent2">
              <a:alpha val="36862"/>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0988" name="标题 150987"/>
          <p:cNvSpPr>
            <a:spLocks noGrp="1"/>
          </p:cNvSpPr>
          <p:nvPr>
            <p:ph type="title"/>
          </p:nvPr>
        </p:nvSpPr>
        <p:spPr>
          <a:xfrm>
            <a:off x="1055688" y="65088"/>
            <a:ext cx="7958137" cy="1011237"/>
          </a:xfrm>
          <a:prstGeom prst="rect">
            <a:avLst/>
          </a:prstGeom>
          <a:noFill/>
          <a:ln w="9525">
            <a:noFill/>
          </a:ln>
        </p:spPr>
        <p:txBody>
          <a:bodyPr anchor="ctr" anchorCtr="0"/>
          <a:p>
            <a:pPr lvl="0"/>
            <a:r>
              <a:rPr lang="en-US" altLang="zh-CN" dirty="0"/>
              <a:t>Click to edit Master title style</a:t>
            </a:r>
            <a:endParaRPr lang="en-US" altLang="zh-CN" dirty="0"/>
          </a:p>
        </p:txBody>
      </p:sp>
      <p:sp>
        <p:nvSpPr>
          <p:cNvPr id="1033" name="文本占位符 150988"/>
          <p:cNvSpPr>
            <a:spLocks noGrp="1"/>
          </p:cNvSpPr>
          <p:nvPr>
            <p:ph type="body" idx="1"/>
          </p:nvPr>
        </p:nvSpPr>
        <p:spPr>
          <a:xfrm>
            <a:off x="1030288" y="1163638"/>
            <a:ext cx="7961312" cy="5360987"/>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50990"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lgn="ctr">
              <a:defRPr sz="1200" b="0">
                <a:solidFill>
                  <a:srgbClr val="30311D"/>
                </a:solidFill>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0991"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lgn="ctr">
              <a:defRPr sz="1200" b="0">
                <a:solidFill>
                  <a:srgbClr val="30311D"/>
                </a:solidFill>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0992"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lgn="r">
              <a:defRPr sz="1200">
                <a:solidFill>
                  <a:srgbClr val="30311D"/>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D41DBC48-1882-42EE-BC6C-323C8A000FC2}" type="slidenum">
              <a:rPr kumimoji="0" lang="zh-CN" altLang="en-US" sz="1200" b="0" i="0" u="none" strike="noStrike" kern="1200" cap="none" spc="0" normalizeH="0" baseline="0" noProof="0" smtClean="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037" name="椭圆 151035"/>
          <p:cNvSpPr>
            <a:spLocks noChangeArrowheads="1"/>
          </p:cNvSpPr>
          <p:nvPr/>
        </p:nvSpPr>
        <p:spPr bwMode="auto">
          <a:xfrm>
            <a:off x="438150" y="1892300"/>
            <a:ext cx="619125" cy="614363"/>
          </a:xfrm>
          <a:prstGeom prst="ellipse">
            <a:avLst/>
          </a:prstGeom>
          <a:blipFill dpi="0" rotWithShape="1">
            <a:blip r:embed="rId13"/>
            <a:srcRect/>
            <a:stretch>
              <a:fillRect/>
            </a:stretch>
          </a:blipFill>
          <a:ln w="28575">
            <a:solidFill>
              <a:srgbClr val="F8F8F8">
                <a:alpha val="70195"/>
              </a:srgb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038" name="椭圆 151038"/>
          <p:cNvSpPr>
            <a:spLocks noChangeArrowheads="1"/>
          </p:cNvSpPr>
          <p:nvPr/>
        </p:nvSpPr>
        <p:spPr bwMode="auto">
          <a:xfrm>
            <a:off x="442913" y="315913"/>
            <a:ext cx="603250" cy="596900"/>
          </a:xfrm>
          <a:prstGeom prst="ellipse">
            <a:avLst/>
          </a:prstGeom>
          <a:blipFill dpi="0" rotWithShape="1">
            <a:blip r:embed="rId14"/>
            <a:srcRect/>
            <a:stretch>
              <a:fillRect/>
            </a:stretch>
          </a:blipFill>
          <a:ln w="57150">
            <a:solidFill>
              <a:srgbClr val="F8F8F8">
                <a:alpha val="70195"/>
              </a:srgb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039" name="椭圆 151042"/>
          <p:cNvSpPr>
            <a:spLocks noChangeArrowheads="1"/>
          </p:cNvSpPr>
          <p:nvPr/>
        </p:nvSpPr>
        <p:spPr bwMode="auto">
          <a:xfrm>
            <a:off x="430213" y="1128713"/>
            <a:ext cx="603250" cy="593725"/>
          </a:xfrm>
          <a:prstGeom prst="ellipse">
            <a:avLst/>
          </a:prstGeom>
          <a:blipFill dpi="0" rotWithShape="1">
            <a:blip r:embed="rId15"/>
            <a:srcRect/>
            <a:stretch>
              <a:fillRect/>
            </a:stretch>
          </a:blipFill>
          <a:ln w="38100">
            <a:solidFill>
              <a:srgbClr val="F8F8F8">
                <a:alpha val="70195"/>
              </a:srgbClr>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p:sndAc>
      <p:stSnd>
        <p:snd r:embed="rId16"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0988"/>
                                        </p:tgtEl>
                                        <p:attrNameLst>
                                          <p:attrName>style.visibility</p:attrName>
                                        </p:attrNameLst>
                                      </p:cBhvr>
                                      <p:to>
                                        <p:strVal val="visible"/>
                                      </p:to>
                                    </p:set>
                                    <p:animEffect transition="in" filter="barn(inVertical)">
                                      <p:cBhvr>
                                        <p:cTn id="7" dur="1000"/>
                                        <p:tgtEl>
                                          <p:spTgt spid="150988"/>
                                        </p:tgtEl>
                                      </p:cBhvr>
                                    </p:animEffect>
                                  </p:childTnLst>
                                </p:cTn>
                              </p:par>
                              <p:par>
                                <p:cTn id="8" presetID="22" presetClass="entr" presetSubtype="1" fill="hold" nodeType="withEffect">
                                  <p:stCondLst>
                                    <p:cond delay="0"/>
                                  </p:stCondLst>
                                  <p:childTnLst>
                                    <p:set>
                                      <p:cBhvr>
                                        <p:cTn id="9" dur="1" fill="hold">
                                          <p:stCondLst>
                                            <p:cond delay="0"/>
                                          </p:stCondLst>
                                        </p:cTn>
                                        <p:tgtEl>
                                          <p:spTgt spid="151003"/>
                                        </p:tgtEl>
                                        <p:attrNameLst>
                                          <p:attrName>style.visibility</p:attrName>
                                        </p:attrNameLst>
                                      </p:cBhvr>
                                      <p:to>
                                        <p:strVal val="visible"/>
                                      </p:to>
                                    </p:set>
                                    <p:animEffect transition="in" filter="wipe(up)">
                                      <p:cBhvr>
                                        <p:cTn id="10" dur="500"/>
                                        <p:tgtEl>
                                          <p:spTgt spid="151003"/>
                                        </p:tgtEl>
                                      </p:cBhvr>
                                    </p:animEffect>
                                  </p:childTnLst>
                                </p:cTn>
                              </p:par>
                              <p:par>
                                <p:cTn id="11" presetID="22" presetClass="entr" presetSubtype="1" fill="hold" nodeType="withEffect">
                                  <p:stCondLst>
                                    <p:cond delay="200"/>
                                  </p:stCondLst>
                                  <p:childTnLst>
                                    <p:set>
                                      <p:cBhvr>
                                        <p:cTn id="12" dur="1" fill="hold">
                                          <p:stCondLst>
                                            <p:cond delay="0"/>
                                          </p:stCondLst>
                                        </p:cTn>
                                        <p:tgtEl>
                                          <p:spTgt spid="151002"/>
                                        </p:tgtEl>
                                        <p:attrNameLst>
                                          <p:attrName>style.visibility</p:attrName>
                                        </p:attrNameLst>
                                      </p:cBhvr>
                                      <p:to>
                                        <p:strVal val="visible"/>
                                      </p:to>
                                    </p:set>
                                    <p:animEffect transition="in" filter="wipe(up)">
                                      <p:cBhvr>
                                        <p:cTn id="13" dur="500"/>
                                        <p:tgtEl>
                                          <p:spTgt spid="151002"/>
                                        </p:tgtEl>
                                      </p:cBhvr>
                                    </p:animEffect>
                                  </p:childTnLst>
                                </p:cTn>
                              </p:par>
                              <p:par>
                                <p:cTn id="14" presetID="22" presetClass="entr" presetSubtype="1" fill="hold" nodeType="withEffect">
                                  <p:stCondLst>
                                    <p:cond delay="800"/>
                                  </p:stCondLst>
                                  <p:childTnLst>
                                    <p:set>
                                      <p:cBhvr>
                                        <p:cTn id="15" dur="1" fill="hold">
                                          <p:stCondLst>
                                            <p:cond delay="0"/>
                                          </p:stCondLst>
                                        </p:cTn>
                                        <p:tgtEl>
                                          <p:spTgt spid="151007"/>
                                        </p:tgtEl>
                                        <p:attrNameLst>
                                          <p:attrName>style.visibility</p:attrName>
                                        </p:attrNameLst>
                                      </p:cBhvr>
                                      <p:to>
                                        <p:strVal val="visible"/>
                                      </p:to>
                                    </p:set>
                                    <p:animEffect transition="in" filter="wipe(up)">
                                      <p:cBhvr>
                                        <p:cTn id="16" dur="500"/>
                                        <p:tgtEl>
                                          <p:spTgt spid="151007"/>
                                        </p:tgtEl>
                                      </p:cBhvr>
                                    </p:animEffect>
                                  </p:childTnLst>
                                </p:cTn>
                              </p:par>
                              <p:par>
                                <p:cTn id="17" presetID="47" presetClass="entr" presetSubtype="0" fill="hold" nodeType="withEffect">
                                  <p:stCondLst>
                                    <p:cond delay="1500"/>
                                  </p:stCondLst>
                                  <p:childTnLst>
                                    <p:set>
                                      <p:cBhvr>
                                        <p:cTn id="18" dur="1" fill="hold">
                                          <p:stCondLst>
                                            <p:cond delay="0"/>
                                          </p:stCondLst>
                                        </p:cTn>
                                        <p:tgtEl>
                                          <p:spTgt spid="151009"/>
                                        </p:tgtEl>
                                        <p:attrNameLst>
                                          <p:attrName>style.visibility</p:attrName>
                                        </p:attrNameLst>
                                      </p:cBhvr>
                                      <p:to>
                                        <p:strVal val="visible"/>
                                      </p:to>
                                    </p:set>
                                    <p:animEffect transition="in" filter="fade">
                                      <p:cBhvr>
                                        <p:cTn id="19" dur="500"/>
                                        <p:tgtEl>
                                          <p:spTgt spid="151009"/>
                                        </p:tgtEl>
                                      </p:cBhvr>
                                    </p:animEffect>
                                    <p:anim calcmode="lin" valueType="num">
                                      <p:cBhvr>
                                        <p:cTn id="20" dur="500" fill="hold"/>
                                        <p:tgtEl>
                                          <p:spTgt spid="151009"/>
                                        </p:tgtEl>
                                        <p:attrNameLst>
                                          <p:attrName>ppt_x</p:attrName>
                                        </p:attrNameLst>
                                      </p:cBhvr>
                                      <p:tavLst>
                                        <p:tav tm="0">
                                          <p:val>
                                            <p:strVal val="#ppt_x"/>
                                          </p:val>
                                        </p:tav>
                                        <p:tav tm="100000">
                                          <p:val>
                                            <p:strVal val="#ppt_x"/>
                                          </p:val>
                                        </p:tav>
                                      </p:tavLst>
                                    </p:anim>
                                    <p:anim calcmode="lin" valueType="num">
                                      <p:cBhvr>
                                        <p:cTn id="21" dur="500" fill="hold"/>
                                        <p:tgtEl>
                                          <p:spTgt spid="151009"/>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300"/>
                                  </p:stCondLst>
                                  <p:childTnLst>
                                    <p:set>
                                      <p:cBhvr>
                                        <p:cTn id="23" dur="1" fill="hold">
                                          <p:stCondLst>
                                            <p:cond delay="0"/>
                                          </p:stCondLst>
                                        </p:cTn>
                                        <p:tgtEl>
                                          <p:spTgt spid="151005"/>
                                        </p:tgtEl>
                                        <p:attrNameLst>
                                          <p:attrName>style.visibility</p:attrName>
                                        </p:attrNameLst>
                                      </p:cBhvr>
                                      <p:to>
                                        <p:strVal val="visible"/>
                                      </p:to>
                                    </p:set>
                                    <p:animEffect transition="in" filter="fade">
                                      <p:cBhvr>
                                        <p:cTn id="24" dur="500"/>
                                        <p:tgtEl>
                                          <p:spTgt spid="151005"/>
                                        </p:tgtEl>
                                      </p:cBhvr>
                                    </p:animEffect>
                                    <p:anim calcmode="lin" valueType="num">
                                      <p:cBhvr>
                                        <p:cTn id="25" dur="500" fill="hold"/>
                                        <p:tgtEl>
                                          <p:spTgt spid="151005"/>
                                        </p:tgtEl>
                                        <p:attrNameLst>
                                          <p:attrName>ppt_x</p:attrName>
                                        </p:attrNameLst>
                                      </p:cBhvr>
                                      <p:tavLst>
                                        <p:tav tm="0">
                                          <p:val>
                                            <p:strVal val="#ppt_x"/>
                                          </p:val>
                                        </p:tav>
                                        <p:tav tm="100000">
                                          <p:val>
                                            <p:strVal val="#ppt_x"/>
                                          </p:val>
                                        </p:tav>
                                      </p:tavLst>
                                    </p:anim>
                                    <p:anim calcmode="lin" valueType="num">
                                      <p:cBhvr>
                                        <p:cTn id="26" dur="500" fill="hold"/>
                                        <p:tgtEl>
                                          <p:spTgt spid="151005"/>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nodeType="afterEffect">
                                  <p:stCondLst>
                                    <p:cond delay="0"/>
                                  </p:stCondLst>
                                  <p:childTnLst>
                                    <p:animScale>
                                      <p:cBhvr>
                                        <p:cTn id="29" dur="500" fill="hold"/>
                                        <p:tgtEl>
                                          <p:spTgt spid="151003"/>
                                        </p:tgtEl>
                                      </p:cBhvr>
                                      <p:by x="150000" y="150000"/>
                                    </p:animScale>
                                  </p:childTnLst>
                                </p:cTn>
                              </p:par>
                              <p:par>
                                <p:cTn id="30" presetID="6" presetClass="emph" presetSubtype="0" fill="hold" nodeType="withEffect">
                                  <p:stCondLst>
                                    <p:cond delay="400"/>
                                  </p:stCondLst>
                                  <p:childTnLst>
                                    <p:animScale>
                                      <p:cBhvr>
                                        <p:cTn id="31" dur="500" fill="hold"/>
                                        <p:tgtEl>
                                          <p:spTgt spid="151007"/>
                                        </p:tgtEl>
                                      </p:cBhvr>
                                      <p:by x="150000" y="150000"/>
                                    </p:animScale>
                                  </p:childTnLst>
                                </p:cTn>
                              </p:par>
                              <p:par>
                                <p:cTn id="32" presetID="6" presetClass="emph" presetSubtype="0" fill="hold" nodeType="withEffect">
                                  <p:stCondLst>
                                    <p:cond delay="1100"/>
                                  </p:stCondLst>
                                  <p:childTnLst>
                                    <p:animScale>
                                      <p:cBhvr>
                                        <p:cTn id="33" dur="500" fill="hold"/>
                                        <p:tgtEl>
                                          <p:spTgt spid="151009"/>
                                        </p:tgtEl>
                                      </p:cBhvr>
                                      <p:by x="150000" y="150000"/>
                                    </p:animScale>
                                  </p:childTnLst>
                                </p:cTn>
                              </p:par>
                              <p:par>
                                <p:cTn id="34" presetID="6" presetClass="emph" presetSubtype="0" fill="hold" nodeType="withEffect">
                                  <p:stCondLst>
                                    <p:cond delay="1700"/>
                                  </p:stCondLst>
                                  <p:childTnLst>
                                    <p:animScale>
                                      <p:cBhvr>
                                        <p:cTn id="35" dur="500" fill="hold"/>
                                        <p:tgtEl>
                                          <p:spTgt spid="151005"/>
                                        </p:tgtEl>
                                      </p:cBhvr>
                                      <p:by x="150000" y="150000"/>
                                    </p:animScale>
                                  </p:childTnLst>
                                </p:cTn>
                              </p:par>
                            </p:childTnLst>
                          </p:cTn>
                        </p:par>
                        <p:par>
                          <p:cTn id="36" fill="hold">
                            <p:stCondLst>
                              <p:cond delay="1500"/>
                            </p:stCondLst>
                            <p:childTnLst>
                              <p:par>
                                <p:cTn id="37" presetID="6" presetClass="emph" presetSubtype="0" fill="hold" nodeType="afterEffect">
                                  <p:stCondLst>
                                    <p:cond delay="0"/>
                                  </p:stCondLst>
                                  <p:childTnLst>
                                    <p:animScale>
                                      <p:cBhvr>
                                        <p:cTn id="38" dur="500" fill="hold"/>
                                        <p:tgtEl>
                                          <p:spTgt spid="15100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988" grpId="0"/>
    </p:bldLst>
  </p:timing>
  <p:hf sldNum="0" hdr="0" ftr="0" dt="0"/>
  <p:txStyles>
    <p:titleStyle>
      <a:lvl1pPr algn="l" rtl="0" eaLnBrk="0" fontAlgn="base" hangingPunct="0">
        <a:spcBef>
          <a:spcPct val="0"/>
        </a:spcBef>
        <a:spcAft>
          <a:spcPct val="0"/>
        </a:spcAft>
        <a:buClr>
          <a:srgbClr val="000000"/>
        </a:buClr>
        <a:defRPr sz="4000" b="1" kern="1200">
          <a:solidFill>
            <a:schemeClr val="tx2"/>
          </a:solidFill>
          <a:latin typeface="+mj-lt"/>
          <a:ea typeface="+mj-ea"/>
          <a:cs typeface="+mj-cs"/>
        </a:defRPr>
      </a:lvl1pPr>
      <a:lvl2pPr algn="l" rtl="0" eaLnBrk="0" fontAlgn="base" hangingPunct="0">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2pPr>
      <a:lvl3pPr marL="914400" lvl="2"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3pPr>
      <a:lvl4pPr marL="1371600" lvl="3"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4pPr>
      <a:lvl5pPr marL="1828800" lvl="4"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5pPr>
      <a:lvl6pPr marL="2286000" lvl="5"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6pPr>
      <a:lvl7pPr marL="2743200" lvl="6"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7pPr>
      <a:lvl8pPr marL="3200400" lvl="7"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8pPr>
      <a:lvl9pPr marL="3657600" lvl="8"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audio" Target="../media/audio2.wav"/><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10.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audio" Target="../media/audio1.wav"/></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audio" Target="../media/audio2.wav"/><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标题 442408"/>
          <p:cNvSpPr>
            <a:spLocks noGrp="1"/>
          </p:cNvSpPr>
          <p:nvPr>
            <p:ph type="ctrTitle" sz="quarter"/>
          </p:nvPr>
        </p:nvSpPr>
        <p:spPr>
          <a:xfrm>
            <a:off x="2051685" y="2168208"/>
            <a:ext cx="7137400" cy="1470025"/>
          </a:xfrm>
          <a:effectLst>
            <a:outerShdw dist="17961" dir="2699999" algn="ctr" rotWithShape="0">
              <a:srgbClr val="F8F8F8">
                <a:alpha val="50000"/>
              </a:srgbClr>
            </a:outerShdw>
          </a:effectLst>
        </p:spPr>
        <p:txBody>
          <a:bodyPr vert="horz" wrap="square" lIns="91440" tIns="45720" rIns="91440" bIns="45720" anchor="ctr" anchorCtr="0"/>
          <a:p>
            <a:pPr>
              <a:buClr>
                <a:srgbClr val="000000"/>
              </a:buClr>
              <a:buSzTx/>
              <a:buFontTx/>
            </a:pPr>
            <a:br>
              <a:rPr lang="zh-CN" altLang="zh-CN" sz="5400" kern="1200" dirty="0">
                <a:latin typeface="+mj-lt"/>
                <a:ea typeface="+mj-ea"/>
                <a:cs typeface="+mj-cs"/>
              </a:rPr>
            </a:br>
            <a:r>
              <a:rPr lang="en-US" altLang="zh-CN" sz="3600" kern="1200" dirty="0">
                <a:latin typeface="Times New Roman" panose="02020603050405020304" pitchFamily="18" charset="0"/>
                <a:ea typeface="+mj-ea"/>
                <a:cs typeface="Times New Roman" panose="02020603050405020304" pitchFamily="18" charset="0"/>
              </a:rPr>
              <a:t>Unit 14 Adjustment letter</a:t>
            </a:r>
            <a:br>
              <a:rPr lang="en-US" altLang="zh-CN" sz="3600" kern="1200" dirty="0">
                <a:latin typeface="Times New Roman" panose="02020603050405020304" pitchFamily="18" charset="0"/>
                <a:ea typeface="+mj-ea"/>
                <a:cs typeface="Times New Roman" panose="02020603050405020304" pitchFamily="18" charset="0"/>
              </a:rPr>
            </a:br>
            <a:r>
              <a:rPr lang="zh-CN" altLang="en-US" sz="3600" kern="1200" dirty="0">
                <a:latin typeface="Times New Roman" panose="02020603050405020304" pitchFamily="18" charset="0"/>
                <a:ea typeface="+mj-ea"/>
                <a:cs typeface="Times New Roman" panose="02020603050405020304" pitchFamily="18" charset="0"/>
              </a:rPr>
              <a:t>理赔函</a:t>
            </a:r>
            <a:endParaRPr lang="en-US" altLang="zh-CN" sz="3600" kern="1200" dirty="0">
              <a:latin typeface="Times New Roman" panose="02020603050405020304" pitchFamily="18" charset="0"/>
              <a:ea typeface="Times New Roman" panose="02020603050405020304" pitchFamily="18" charset="0"/>
              <a:cs typeface="+mj-cs"/>
            </a:endParaRPr>
          </a:p>
        </p:txBody>
      </p:sp>
      <p:grpSp>
        <p:nvGrpSpPr>
          <p:cNvPr id="2" name="组合 442417"/>
          <p:cNvGrpSpPr/>
          <p:nvPr/>
        </p:nvGrpSpPr>
        <p:grpSpPr>
          <a:xfrm>
            <a:off x="5794375" y="5538788"/>
            <a:ext cx="669925" cy="654050"/>
            <a:chOff x="4027" y="3016"/>
            <a:chExt cx="515" cy="505"/>
          </a:xfrm>
        </p:grpSpPr>
        <p:sp>
          <p:nvSpPr>
            <p:cNvPr id="442419" name="椭圆 442418"/>
            <p:cNvSpPr/>
            <p:nvPr/>
          </p:nvSpPr>
          <p:spPr>
            <a:xfrm>
              <a:off x="4027" y="3016"/>
              <a:ext cx="515" cy="505"/>
            </a:xfrm>
            <a:prstGeom prst="ellipse">
              <a:avLst/>
            </a:prstGeom>
            <a:gradFill rotWithShape="1">
              <a:gsLst>
                <a:gs pos="0">
                  <a:schemeClr val="hlink">
                    <a:gamma/>
                    <a:shade val="44314"/>
                    <a:invGamma/>
                  </a:schemeClr>
                </a:gs>
                <a:gs pos="50000">
                  <a:schemeClr val="hlink"/>
                </a:gs>
                <a:gs pos="100000">
                  <a:schemeClr va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pic>
          <p:nvPicPr>
            <p:cNvPr id="4108" name="图片 442419" descr="sphere_highlight"/>
            <p:cNvPicPr>
              <a:picLocks noChangeAspect="1"/>
            </p:cNvPicPr>
            <p:nvPr/>
          </p:nvPicPr>
          <p:blipFill>
            <a:blip r:embed="rId1"/>
            <a:stretch>
              <a:fillRect/>
            </a:stretch>
          </p:blipFill>
          <p:spPr>
            <a:xfrm>
              <a:off x="4046" y="3018"/>
              <a:ext cx="470" cy="241"/>
            </a:xfrm>
            <a:prstGeom prst="rect">
              <a:avLst/>
            </a:prstGeom>
            <a:noFill/>
            <a:ln w="9525">
              <a:noFill/>
            </a:ln>
          </p:spPr>
        </p:pic>
      </p:grpSp>
      <p:grpSp>
        <p:nvGrpSpPr>
          <p:cNvPr id="3" name="组合 442420"/>
          <p:cNvGrpSpPr/>
          <p:nvPr/>
        </p:nvGrpSpPr>
        <p:grpSpPr>
          <a:xfrm>
            <a:off x="7346950" y="5191125"/>
            <a:ext cx="349250" cy="339725"/>
            <a:chOff x="4027" y="3016"/>
            <a:chExt cx="515" cy="505"/>
          </a:xfrm>
        </p:grpSpPr>
        <p:sp>
          <p:nvSpPr>
            <p:cNvPr id="442422" name="椭圆 442421"/>
            <p:cNvSpPr/>
            <p:nvPr/>
          </p:nvSpPr>
          <p:spPr>
            <a:xfrm>
              <a:off x="4027" y="3016"/>
              <a:ext cx="515" cy="505"/>
            </a:xfrm>
            <a:prstGeom prst="ellipse">
              <a:avLst/>
            </a:prstGeom>
            <a:gradFill rotWithShape="1">
              <a:gsLst>
                <a:gs pos="0">
                  <a:schemeClr val="folHlink">
                    <a:gamma/>
                    <a:shade val="44314"/>
                    <a:invGamma/>
                  </a:schemeClr>
                </a:gs>
                <a:gs pos="50000">
                  <a:schemeClr val="folHlink"/>
                </a:gs>
                <a:gs pos="100000">
                  <a:schemeClr val="fo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pic>
          <p:nvPicPr>
            <p:cNvPr id="4106" name="图片 442422" descr="sphere_highlight"/>
            <p:cNvPicPr>
              <a:picLocks noChangeAspect="1"/>
            </p:cNvPicPr>
            <p:nvPr/>
          </p:nvPicPr>
          <p:blipFill>
            <a:blip r:embed="rId2"/>
            <a:stretch>
              <a:fillRect/>
            </a:stretch>
          </p:blipFill>
          <p:spPr>
            <a:xfrm>
              <a:off x="4046" y="3018"/>
              <a:ext cx="470" cy="241"/>
            </a:xfrm>
            <a:prstGeom prst="rect">
              <a:avLst/>
            </a:prstGeom>
            <a:noFill/>
            <a:ln w="9525">
              <a:noFill/>
            </a:ln>
          </p:spPr>
        </p:pic>
      </p:grpSp>
      <p:sp>
        <p:nvSpPr>
          <p:cNvPr id="442424" name="椭圆 442423"/>
          <p:cNvSpPr/>
          <p:nvPr/>
        </p:nvSpPr>
        <p:spPr>
          <a:xfrm>
            <a:off x="3709988" y="5162550"/>
            <a:ext cx="1082675" cy="1071563"/>
          </a:xfrm>
          <a:prstGeom prst="ellipse">
            <a:avLst/>
          </a:prstGeom>
          <a:blipFill rotWithShape="1">
            <a:blip r:embed="rId3"/>
            <a:stretch>
              <a:fillRect/>
            </a:stretch>
          </a:blipFill>
          <a:ln w="28575"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Tx/>
              <a:buNone/>
            </a:pPr>
            <a:endParaRPr lang="zh-CN" altLang="en-US" sz="1800" dirty="0">
              <a:solidFill>
                <a:srgbClr val="30311D"/>
              </a:solidFill>
            </a:endParaRPr>
          </a:p>
        </p:txBody>
      </p:sp>
      <p:sp>
        <p:nvSpPr>
          <p:cNvPr id="442425" name="椭圆 442424"/>
          <p:cNvSpPr/>
          <p:nvPr/>
        </p:nvSpPr>
        <p:spPr>
          <a:xfrm>
            <a:off x="0" y="290513"/>
            <a:ext cx="2566988" cy="2541587"/>
          </a:xfrm>
          <a:prstGeom prst="ellipse">
            <a:avLst/>
          </a:prstGeom>
          <a:blipFill rotWithShape="1">
            <a:blip r:embed="rId4"/>
            <a:stretch>
              <a:fillRect/>
            </a:stretch>
          </a:blipFill>
          <a:ln w="7620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Tx/>
              <a:buNone/>
            </a:pPr>
            <a:endParaRPr lang="zh-CN" altLang="en-US" sz="1800" dirty="0">
              <a:solidFill>
                <a:srgbClr val="30311D"/>
              </a:solidFill>
            </a:endParaRPr>
          </a:p>
        </p:txBody>
      </p:sp>
      <p:sp>
        <p:nvSpPr>
          <p:cNvPr id="442426" name="椭圆 442425"/>
          <p:cNvSpPr/>
          <p:nvPr/>
        </p:nvSpPr>
        <p:spPr>
          <a:xfrm>
            <a:off x="1304925" y="3638550"/>
            <a:ext cx="1911350" cy="1892300"/>
          </a:xfrm>
          <a:prstGeom prst="ellipse">
            <a:avLst/>
          </a:prstGeom>
          <a:blipFill rotWithShape="1">
            <a:blip r:embed="rId5"/>
            <a:stretch>
              <a:fillRect/>
            </a:stretch>
          </a:blipFill>
          <a:ln w="5715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Tx/>
              <a:buNone/>
            </a:pPr>
            <a:endParaRPr lang="zh-CN" altLang="en-US" sz="1800" dirty="0">
              <a:solidFill>
                <a:srgbClr val="30311D"/>
              </a:solidFill>
            </a:endParaRPr>
          </a:p>
        </p:txBody>
      </p:sp>
      <p:sp>
        <p:nvSpPr>
          <p:cNvPr id="4104" name="TextBox 11"/>
          <p:cNvSpPr txBox="1"/>
          <p:nvPr/>
        </p:nvSpPr>
        <p:spPr>
          <a:xfrm>
            <a:off x="3465513" y="250825"/>
            <a:ext cx="5486400" cy="1384300"/>
          </a:xfrm>
          <a:prstGeom prst="rect">
            <a:avLst/>
          </a:prstGeom>
          <a:noFill/>
          <a:ln w="9525">
            <a:noFill/>
          </a:ln>
        </p:spPr>
        <p:txBody>
          <a:bodyPr>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Tx/>
              <a:buNone/>
            </a:pPr>
            <a:r>
              <a:rPr lang="en-US" altLang="zh-CN" sz="2800" dirty="0">
                <a:solidFill>
                  <a:srgbClr val="30311D"/>
                </a:solidFill>
                <a:latin typeface="Cambria Math" panose="02040503050406030204" pitchFamily="18" charset="0"/>
              </a:rPr>
              <a:t>Practical Business English Writing</a:t>
            </a:r>
            <a:endParaRPr lang="en-US" altLang="zh-CN" sz="2800" dirty="0">
              <a:solidFill>
                <a:srgbClr val="30311D"/>
              </a:solidFill>
              <a:latin typeface="Cambria Math" panose="02040503050406030204" pitchFamily="18" charset="0"/>
            </a:endParaRPr>
          </a:p>
          <a:p>
            <a:pPr marL="0" lvl="0" indent="0" eaLnBrk="1" hangingPunct="1">
              <a:spcBef>
                <a:spcPct val="0"/>
              </a:spcBef>
              <a:buSzTx/>
              <a:buFontTx/>
              <a:buNone/>
            </a:pPr>
            <a:r>
              <a:rPr lang="zh-CN" altLang="en-US" sz="2800" dirty="0">
                <a:solidFill>
                  <a:srgbClr val="30311D"/>
                </a:solidFill>
                <a:latin typeface="Cambria Math" panose="02040503050406030204" pitchFamily="18" charset="0"/>
                <a:ea typeface="黑体" panose="02010600030101010101" pitchFamily="49" charset="-122"/>
              </a:rPr>
              <a:t>                   实用商务英语写作教程</a:t>
            </a:r>
            <a:endParaRPr lang="en-US" altLang="zh-CN" sz="2800" dirty="0">
              <a:solidFill>
                <a:srgbClr val="30311D"/>
              </a:solidFill>
              <a:latin typeface="Cambria Math" panose="02040503050406030204" pitchFamily="18" charset="0"/>
            </a:endParaRPr>
          </a:p>
          <a:p>
            <a:pPr marL="0" lvl="0" indent="0" eaLnBrk="1" hangingPunct="1">
              <a:spcBef>
                <a:spcPct val="0"/>
              </a:spcBef>
              <a:buSzTx/>
              <a:buFontTx/>
              <a:buNone/>
            </a:pPr>
            <a:endParaRPr lang="zh-CN" altLang="en-US" sz="2800" dirty="0">
              <a:solidFill>
                <a:srgbClr val="30311D"/>
              </a:solidFill>
              <a:latin typeface="Cambria Math" panose="02040503050406030204" pitchFamily="18" charset="0"/>
            </a:endParaRPr>
          </a:p>
        </p:txBody>
      </p:sp>
    </p:spTree>
  </p:cSld>
  <p:clrMapOvr>
    <a:masterClrMapping/>
  </p:clrMapOvr>
  <p:transition>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000000"/>
                                          </p:val>
                                        </p:tav>
                                        <p:tav tm="100000">
                                          <p:val>
                                            <p:strVal val="#ppt_w"/>
                                          </p:val>
                                        </p:tav>
                                      </p:tavLst>
                                    </p:anim>
                                    <p:anim calcmode="lin" valueType="num">
                                      <p:cBhvr>
                                        <p:cTn id="8" dur="1000" fill="hold"/>
                                        <p:tgtEl>
                                          <p:spTgt spid="3"/>
                                        </p:tgtEl>
                                        <p:attrNameLst>
                                          <p:attrName>ppt_h</p:attrName>
                                        </p:attrNameLst>
                                      </p:cBhvr>
                                      <p:tavLst>
                                        <p:tav tm="0">
                                          <p:val>
                                            <p:fltVal val="0.000000"/>
                                          </p:val>
                                        </p:tav>
                                        <p:tav tm="100000">
                                          <p:val>
                                            <p:strVal val="#ppt_h"/>
                                          </p:val>
                                        </p:tav>
                                      </p:tavLst>
                                    </p:anim>
                                    <p:animEffect transition="in" filter="fade">
                                      <p:cBhvr>
                                        <p:cTn id="9" dur="1000"/>
                                        <p:tgtEl>
                                          <p:spTgt spid="3"/>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3"/>
                                        </p:tgtEl>
                                        <p:attrNameLst>
                                          <p:attrName>ppt_x</p:attrName>
                                          <p:attrName>ppt_y</p:attrName>
                                        </p:attrNameLst>
                                      </p:cBhvr>
                                      <p:rCtr x="-370000" y="550000"/>
                                    </p:animMotion>
                                  </p:childTnLst>
                                </p:cTn>
                              </p:par>
                              <p:par>
                                <p:cTn id="12" presetID="53" presetClass="entr" presetSubtype="16" fill="hold" nodeType="withEffect">
                                  <p:stCondLst>
                                    <p:cond delay="280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000000"/>
                                          </p:val>
                                        </p:tav>
                                        <p:tav tm="100000">
                                          <p:val>
                                            <p:strVal val="#ppt_w"/>
                                          </p:val>
                                        </p:tav>
                                      </p:tavLst>
                                    </p:anim>
                                    <p:anim calcmode="lin" valueType="num">
                                      <p:cBhvr>
                                        <p:cTn id="15" dur="1000" fill="hold"/>
                                        <p:tgtEl>
                                          <p:spTgt spid="2"/>
                                        </p:tgtEl>
                                        <p:attrNameLst>
                                          <p:attrName>ppt_h</p:attrName>
                                        </p:attrNameLst>
                                      </p:cBhvr>
                                      <p:tavLst>
                                        <p:tav tm="0">
                                          <p:val>
                                            <p:fltVal val="0.000000"/>
                                          </p:val>
                                        </p:tav>
                                        <p:tav tm="100000">
                                          <p:val>
                                            <p:strVal val="#ppt_h"/>
                                          </p:val>
                                        </p:tav>
                                      </p:tavLst>
                                    </p:anim>
                                    <p:animEffect transition="in" filter="fade">
                                      <p:cBhvr>
                                        <p:cTn id="16" dur="1000"/>
                                        <p:tgtEl>
                                          <p:spTgt spid="2"/>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2"/>
                                        </p:tgtEl>
                                        <p:attrNameLst>
                                          <p:attrName>ppt_x</p:attrName>
                                          <p:attrName>ppt_y</p:attrName>
                                        </p:attrNameLst>
                                      </p:cBhvr>
                                      <p:rCtr x="-880000" y="890000"/>
                                    </p:animMotion>
                                  </p:childTnLst>
                                </p:cTn>
                              </p:par>
                            </p:childTnLst>
                          </p:cTn>
                        </p:par>
                        <p:par>
                          <p:cTn id="19" fill="hold">
                            <p:stCondLst>
                              <p:cond delay="3200"/>
                            </p:stCondLst>
                            <p:childTnLst>
                              <p:par>
                                <p:cTn id="20" presetID="10" presetClass="entr" presetSubtype="0" fill="hold" nodeType="afterEffect">
                                  <p:stCondLst>
                                    <p:cond delay="0"/>
                                  </p:stCondLst>
                                  <p:childTnLst>
                                    <p:set>
                                      <p:cBhvr>
                                        <p:cTn id="21" dur="1" fill="hold">
                                          <p:stCondLst>
                                            <p:cond delay="0"/>
                                          </p:stCondLst>
                                        </p:cTn>
                                        <p:tgtEl>
                                          <p:spTgt spid="442424"/>
                                        </p:tgtEl>
                                        <p:attrNameLst>
                                          <p:attrName>style.visibility</p:attrName>
                                        </p:attrNameLst>
                                      </p:cBhvr>
                                      <p:to>
                                        <p:strVal val="visible"/>
                                      </p:to>
                                    </p:set>
                                    <p:animEffect transition="in" filter="fade">
                                      <p:cBhvr>
                                        <p:cTn id="22" dur="1000"/>
                                        <p:tgtEl>
                                          <p:spTgt spid="442424"/>
                                        </p:tgtEl>
                                      </p:cBhvr>
                                    </p:animEffect>
                                  </p:childTnLst>
                                </p:cTn>
                              </p:par>
                            </p:childTnLst>
                          </p:cTn>
                        </p:par>
                        <p:par>
                          <p:cTn id="23" fill="hold">
                            <p:stCondLst>
                              <p:cond delay="4200"/>
                            </p:stCondLst>
                            <p:childTnLst>
                              <p:par>
                                <p:cTn id="24" presetID="10" presetClass="entr" presetSubtype="0" fill="hold" nodeType="afterEffect">
                                  <p:stCondLst>
                                    <p:cond delay="0"/>
                                  </p:stCondLst>
                                  <p:childTnLst>
                                    <p:set>
                                      <p:cBhvr>
                                        <p:cTn id="25" dur="1" fill="hold">
                                          <p:stCondLst>
                                            <p:cond delay="0"/>
                                          </p:stCondLst>
                                        </p:cTn>
                                        <p:tgtEl>
                                          <p:spTgt spid="442426"/>
                                        </p:tgtEl>
                                        <p:attrNameLst>
                                          <p:attrName>style.visibility</p:attrName>
                                        </p:attrNameLst>
                                      </p:cBhvr>
                                      <p:to>
                                        <p:strVal val="visible"/>
                                      </p:to>
                                    </p:set>
                                    <p:animEffect transition="in" filter="fade">
                                      <p:cBhvr>
                                        <p:cTn id="26" dur="1000"/>
                                        <p:tgtEl>
                                          <p:spTgt spid="442426"/>
                                        </p:tgtEl>
                                      </p:cBhvr>
                                    </p:animEffect>
                                  </p:childTnLst>
                                </p:cTn>
                              </p:par>
                            </p:childTnLst>
                          </p:cTn>
                        </p:par>
                        <p:par>
                          <p:cTn id="27" fill="hold">
                            <p:stCondLst>
                              <p:cond delay="5200"/>
                            </p:stCondLst>
                            <p:childTnLst>
                              <p:par>
                                <p:cTn id="28" presetID="10" presetClass="entr" presetSubtype="0" fill="hold" nodeType="afterEffect">
                                  <p:stCondLst>
                                    <p:cond delay="0"/>
                                  </p:stCondLst>
                                  <p:childTnLst>
                                    <p:set>
                                      <p:cBhvr>
                                        <p:cTn id="29" dur="1" fill="hold">
                                          <p:stCondLst>
                                            <p:cond delay="0"/>
                                          </p:stCondLst>
                                        </p:cTn>
                                        <p:tgtEl>
                                          <p:spTgt spid="442425"/>
                                        </p:tgtEl>
                                        <p:attrNameLst>
                                          <p:attrName>style.visibility</p:attrName>
                                        </p:attrNameLst>
                                      </p:cBhvr>
                                      <p:to>
                                        <p:strVal val="visible"/>
                                      </p:to>
                                    </p:set>
                                    <p:animEffect transition="in" filter="fade">
                                      <p:cBhvr>
                                        <p:cTn id="30" dur="1000"/>
                                        <p:tgtEl>
                                          <p:spTgt spid="4424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标题 1"/>
          <p:cNvSpPr>
            <a:spLocks noGrp="1"/>
          </p:cNvSpPr>
          <p:nvPr>
            <p:ph type="title"/>
          </p:nvPr>
        </p:nvSpPr>
        <p:spPr/>
        <p:txBody>
          <a:bodyPr vert="horz" wrap="square" lIns="91440" tIns="45720" rIns="91440" bIns="45720" anchor="ctr" anchorCtr="0"/>
          <a:p>
            <a:endParaRPr lang="zh-CN" altLang="en-US" dirty="0"/>
          </a:p>
        </p:txBody>
      </p:sp>
      <p:sp>
        <p:nvSpPr>
          <p:cNvPr id="3" name="内容占位符 2"/>
          <p:cNvSpPr>
            <a:spLocks noGrp="1"/>
          </p:cNvSpPr>
          <p:nvPr>
            <p:ph idx="1"/>
          </p:nvPr>
        </p:nvSpPr>
        <p:spPr>
          <a:xfrm>
            <a:off x="1030288" y="1163638"/>
            <a:ext cx="7961313" cy="5360988"/>
          </a:xfrm>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Since we value your business, we would like to offer you a 10% discount off your next order with us.</a:t>
            </a: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We look forward to receiving your further orders and assure you that they will be filled correctly.</a:t>
            </a: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Yours sincerely</a:t>
            </a: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1"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David Choi</a:t>
            </a:r>
            <a:endParaRPr kumimoji="0" lang="en-US" altLang="zh-CN" sz="2000" b="0" i="1"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David Choi</a:t>
            </a: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Distributions Manager</a:t>
            </a: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endParaRPr kumimoji="0" lang="zh-CN" altLang="en-US" sz="20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cxnSp>
        <p:nvCxnSpPr>
          <p:cNvPr id="5" name="直接箭头连接符 4"/>
          <p:cNvCxnSpPr/>
          <p:nvPr/>
        </p:nvCxnSpPr>
        <p:spPr>
          <a:xfrm flipH="1" flipV="1">
            <a:off x="4356100" y="1628775"/>
            <a:ext cx="576263" cy="2159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341" name="TextBox 5"/>
          <p:cNvSpPr txBox="1"/>
          <p:nvPr/>
        </p:nvSpPr>
        <p:spPr>
          <a:xfrm>
            <a:off x="4932363" y="1628775"/>
            <a:ext cx="1800225" cy="369888"/>
          </a:xfrm>
          <a:prstGeom prst="rect">
            <a:avLst/>
          </a:prstGeom>
          <a:noFill/>
          <a:ln w="9525" cap="flat" cmpd="sng">
            <a:solidFill>
              <a:schemeClr val="tx1"/>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Tx/>
              <a:buNone/>
            </a:pPr>
            <a:r>
              <a:rPr lang="en-US" altLang="zh-CN" sz="1800" b="0" dirty="0">
                <a:solidFill>
                  <a:schemeClr val="tx1"/>
                </a:solidFill>
                <a:latin typeface="Traditional Arabic" panose="02020603050405020304" pitchFamily="18" charset="-78"/>
                <a:ea typeface="Traditional Arabic" panose="02020603050405020304" pitchFamily="18" charset="-78"/>
              </a:rPr>
              <a:t>Compensation</a:t>
            </a:r>
            <a:r>
              <a:rPr lang="en-US" altLang="zh-CN" sz="1800" b="0" dirty="0">
                <a:solidFill>
                  <a:schemeClr val="tx1"/>
                </a:solidFill>
              </a:rPr>
              <a:t> </a:t>
            </a:r>
            <a:endParaRPr lang="zh-CN" altLang="en-US" sz="1800" b="0" dirty="0">
              <a:solidFill>
                <a:schemeClr val="tx1"/>
              </a:solidFill>
            </a:endParaRPr>
          </a:p>
        </p:txBody>
      </p:sp>
      <p:cxnSp>
        <p:nvCxnSpPr>
          <p:cNvPr id="8" name="直接箭头连接符 7"/>
          <p:cNvCxnSpPr/>
          <p:nvPr/>
        </p:nvCxnSpPr>
        <p:spPr>
          <a:xfrm flipH="1" flipV="1">
            <a:off x="4572000" y="2708275"/>
            <a:ext cx="576263" cy="2159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343" name="TextBox 8"/>
          <p:cNvSpPr txBox="1"/>
          <p:nvPr/>
        </p:nvSpPr>
        <p:spPr>
          <a:xfrm>
            <a:off x="5148263" y="2781300"/>
            <a:ext cx="1223962" cy="368300"/>
          </a:xfrm>
          <a:prstGeom prst="rect">
            <a:avLst/>
          </a:prstGeom>
          <a:noFill/>
          <a:ln w="9525" cap="flat" cmpd="sng">
            <a:solidFill>
              <a:schemeClr val="tx1"/>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Tx/>
              <a:buNone/>
            </a:pPr>
            <a:r>
              <a:rPr lang="en-US" altLang="zh-CN" sz="1800" b="0" dirty="0">
                <a:solidFill>
                  <a:schemeClr val="tx1"/>
                </a:solidFill>
                <a:latin typeface="Times New Roman" panose="02020603050405020304" pitchFamily="18" charset="0"/>
                <a:cs typeface="Times New Roman" panose="02020603050405020304" pitchFamily="18" charset="0"/>
              </a:rPr>
              <a:t>Promise</a:t>
            </a:r>
            <a:r>
              <a:rPr lang="en-US" altLang="zh-CN" sz="1800" b="0" dirty="0">
                <a:solidFill>
                  <a:schemeClr val="tx1"/>
                </a:solidFill>
              </a:rPr>
              <a:t> </a:t>
            </a:r>
            <a:endParaRPr lang="zh-CN" altLang="en-US" sz="1800" b="0" dirty="0">
              <a:solidFill>
                <a:schemeClr val="tx1"/>
              </a:solidFill>
            </a:endParaRPr>
          </a:p>
        </p:txBody>
      </p:sp>
    </p:spTree>
  </p:cSld>
  <p:clrMapOvr>
    <a:masterClrMapping/>
  </p:clrMapOvr>
  <p:transition>
    <p:sndAc>
      <p:stSnd>
        <p:snd r:embed="rId1" name="camera.wav"/>
      </p:st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96950" y="463550"/>
            <a:ext cx="8323263"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Task 2</a:t>
            </a:r>
            <a:br>
              <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Directions: Read the sample and answer the following questions.</a:t>
            </a:r>
            <a:br>
              <a:rPr kumimoji="0" lang="zh-CN" altLang="zh-CN" sz="2400" b="1" i="0" u="none" strike="noStrike" kern="1200" cap="none" spc="0" normalizeH="0" baseline="0" noProof="0" dirty="0">
                <a:ln>
                  <a:noFill/>
                </a:ln>
                <a:solidFill>
                  <a:schemeClr val="tx2"/>
                </a:solidFill>
                <a:effectLst/>
                <a:uLnTx/>
                <a:uFillTx/>
                <a:latin typeface="+mj-lt"/>
                <a:ea typeface="+mj-ea"/>
                <a:cs typeface="+mj-cs"/>
              </a:rPr>
            </a:br>
            <a:endParaRPr kumimoji="0" lang="zh-CN" altLang="en-US"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1114743" y="1556703"/>
            <a:ext cx="6783388" cy="260985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1.What is the problem of the order?</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2.What has caused the problem to occur?</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3.What actions did </a:t>
            </a:r>
            <a:r>
              <a:rPr kumimoji="0" lang="en-US" altLang="zh-CN" sz="2000" b="0" i="0" u="none" strike="noStrike" kern="1200" cap="none" spc="0" normalizeH="0" baseline="0" noProof="0" dirty="0" err="1">
                <a:ln>
                  <a:noFill/>
                </a:ln>
                <a:solidFill>
                  <a:schemeClr val="accent4"/>
                </a:solidFill>
                <a:effectLst/>
                <a:uLnTx/>
                <a:uFillTx/>
                <a:latin typeface="Times New Roman" panose="02020603050405020304" pitchFamily="18" charset="0"/>
                <a:ea typeface="+mn-ea"/>
                <a:cs typeface="Times New Roman" panose="02020603050405020304" pitchFamily="18" charset="0"/>
              </a:rPr>
              <a:t>Jiqing</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Tableware take to solve the error?</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4.What promises did </a:t>
            </a:r>
            <a:r>
              <a:rPr kumimoji="0" lang="en-US" altLang="zh-CN" sz="2000" b="0" i="0" u="none" strike="noStrike" kern="1200" cap="none" spc="0" normalizeH="0" baseline="0" noProof="0" dirty="0" err="1">
                <a:ln>
                  <a:noFill/>
                </a:ln>
                <a:solidFill>
                  <a:schemeClr val="accent4"/>
                </a:solidFill>
                <a:effectLst/>
                <a:uLnTx/>
                <a:uFillTx/>
                <a:latin typeface="Times New Roman" panose="02020603050405020304" pitchFamily="18" charset="0"/>
                <a:ea typeface="+mn-ea"/>
                <a:cs typeface="Times New Roman" panose="02020603050405020304" pitchFamily="18" charset="0"/>
              </a:rPr>
              <a:t>Jiqing</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Tableware make in order to retain the customer?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17411" name="内容占位符 2"/>
          <p:cNvSpPr>
            <a:spLocks noGrp="1"/>
          </p:cNvSpPr>
          <p:nvPr/>
        </p:nvSpPr>
        <p:spPr>
          <a:xfrm>
            <a:off x="1105853" y="1916748"/>
            <a:ext cx="7961312"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cs typeface="Times New Roman" panose="02020603050405020304" pitchFamily="18" charset="0"/>
              </a:rPr>
              <a:t>1.  The order has been dispatched with wrong quantity.</a:t>
            </a:r>
            <a:endParaRPr lang="en-US" altLang="zh-CN" sz="2000" b="0" dirty="0">
              <a:latin typeface="Times New Roman" panose="02020603050405020304" pitchFamily="18" charset="0"/>
              <a:cs typeface="Times New Roman" panose="02020603050405020304" pitchFamily="18" charset="0"/>
            </a:endParaRPr>
          </a:p>
          <a:p>
            <a:pPr>
              <a:buNone/>
            </a:pPr>
            <a:endParaRPr lang="en-US" altLang="zh-CN" sz="2000" b="0" dirty="0">
              <a:latin typeface="Times New Roman" panose="02020603050405020304" pitchFamily="18" charset="0"/>
              <a:cs typeface="Times New Roman" panose="02020603050405020304" pitchFamily="18" charset="0"/>
            </a:endParaRPr>
          </a:p>
          <a:p>
            <a:pPr>
              <a:buNone/>
            </a:pPr>
            <a:r>
              <a:rPr lang="en-US" altLang="zh-CN" sz="2000" b="0" dirty="0">
                <a:latin typeface="Times New Roman" panose="02020603050405020304" pitchFamily="18" charset="0"/>
                <a:cs typeface="Times New Roman" panose="02020603050405020304" pitchFamily="18" charset="0"/>
              </a:rPr>
              <a:t>2.  A typing error.</a:t>
            </a:r>
            <a:endParaRPr lang="en-US" altLang="zh-CN" sz="2000" b="0" dirty="0">
              <a:latin typeface="Times New Roman" panose="02020603050405020304" pitchFamily="18" charset="0"/>
              <a:cs typeface="Times New Roman" panose="02020603050405020304" pitchFamily="18" charset="0"/>
            </a:endParaRPr>
          </a:p>
          <a:p>
            <a:pPr>
              <a:buNone/>
            </a:pPr>
            <a:endParaRPr lang="en-US" altLang="zh-CN" sz="2000" b="0" dirty="0">
              <a:latin typeface="Times New Roman" panose="02020603050405020304" pitchFamily="18" charset="0"/>
              <a:cs typeface="Times New Roman" panose="02020603050405020304" pitchFamily="18" charset="0"/>
            </a:endParaRPr>
          </a:p>
          <a:p>
            <a:pPr>
              <a:buNone/>
            </a:pPr>
            <a:r>
              <a:rPr lang="en-US" altLang="zh-CN" sz="2000" b="0" dirty="0">
                <a:latin typeface="Times New Roman" panose="02020603050405020304" pitchFamily="18" charset="0"/>
                <a:cs typeface="Times New Roman" panose="02020603050405020304" pitchFamily="18" charset="0"/>
              </a:rPr>
              <a:t>3.  The company has dispatched the balance by express courier and offer a 10% discount off the next order.</a:t>
            </a:r>
            <a:endParaRPr lang="en-US" altLang="zh-CN" sz="2000" b="0" dirty="0">
              <a:latin typeface="Times New Roman" panose="02020603050405020304" pitchFamily="18" charset="0"/>
              <a:cs typeface="Times New Roman" panose="02020603050405020304" pitchFamily="18" charset="0"/>
            </a:endParaRPr>
          </a:p>
          <a:p>
            <a:pPr>
              <a:buNone/>
            </a:pPr>
            <a:endParaRPr lang="en-US" altLang="zh-CN" sz="2000" b="0" dirty="0">
              <a:latin typeface="Times New Roman" panose="02020603050405020304" pitchFamily="18" charset="0"/>
              <a:cs typeface="Times New Roman" panose="02020603050405020304" pitchFamily="18" charset="0"/>
            </a:endParaRPr>
          </a:p>
          <a:p>
            <a:pPr>
              <a:buNone/>
            </a:pPr>
            <a:endParaRPr lang="en-US" altLang="zh-CN" sz="2000" b="0" dirty="0">
              <a:latin typeface="Times New Roman" panose="02020603050405020304" pitchFamily="18" charset="0"/>
              <a:cs typeface="Times New Roman" panose="02020603050405020304" pitchFamily="18" charset="0"/>
            </a:endParaRPr>
          </a:p>
          <a:p>
            <a:pPr>
              <a:buNone/>
            </a:pPr>
            <a:r>
              <a:rPr lang="en-US" altLang="zh-CN" sz="2000" b="0" dirty="0">
                <a:latin typeface="Times New Roman" panose="02020603050405020304" pitchFamily="18" charset="0"/>
                <a:cs typeface="Times New Roman" panose="02020603050405020304" pitchFamily="18" charset="0"/>
              </a:rPr>
              <a:t>4.  They promised that the further orders will be filled correctly.</a:t>
            </a:r>
            <a:endParaRPr lang="zh-CN" altLang="zh-CN" sz="2000" b="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 calcmode="lin" valueType="num">
                                      <p:cBhvr additive="base">
                                        <p:cTn id="7" dur="500" fill="hold"/>
                                        <p:tgtEl>
                                          <p:spTgt spid="174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411">
                                            <p:txEl>
                                              <p:pRg st="2" end="2"/>
                                            </p:txEl>
                                          </p:spTgt>
                                        </p:tgtEl>
                                        <p:attrNameLst>
                                          <p:attrName>style.visibility</p:attrName>
                                        </p:attrNameLst>
                                      </p:cBhvr>
                                      <p:to>
                                        <p:strVal val="visible"/>
                                      </p:to>
                                    </p:set>
                                    <p:anim calcmode="lin" valueType="num">
                                      <p:cBhvr additive="base">
                                        <p:cTn id="13" dur="500" fill="hold"/>
                                        <p:tgtEl>
                                          <p:spTgt spid="17411">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4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7411">
                                            <p:txEl>
                                              <p:pRg st="4" end="4"/>
                                            </p:txEl>
                                          </p:spTgt>
                                        </p:tgtEl>
                                        <p:attrNameLst>
                                          <p:attrName>style.visibility</p:attrName>
                                        </p:attrNameLst>
                                      </p:cBhvr>
                                      <p:to>
                                        <p:strVal val="visible"/>
                                      </p:to>
                                    </p:set>
                                    <p:anim calcmode="lin" valueType="num">
                                      <p:cBhvr additive="base">
                                        <p:cTn id="19" dur="500" fill="hold"/>
                                        <p:tgtEl>
                                          <p:spTgt spid="17411">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41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7411">
                                            <p:txEl>
                                              <p:pRg st="7" end="7"/>
                                            </p:txEl>
                                          </p:spTgt>
                                        </p:tgtEl>
                                        <p:attrNameLst>
                                          <p:attrName>style.visibility</p:attrName>
                                        </p:attrNameLst>
                                      </p:cBhvr>
                                      <p:to>
                                        <p:strVal val="visible"/>
                                      </p:to>
                                    </p:set>
                                    <p:anim calcmode="lin" valueType="num">
                                      <p:cBhvr additive="base">
                                        <p:cTn id="25" dur="500" fill="hold"/>
                                        <p:tgtEl>
                                          <p:spTgt spid="17411">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411">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Text Box 2"/>
          <p:cNvSpPr txBox="1"/>
          <p:nvPr/>
        </p:nvSpPr>
        <p:spPr>
          <a:xfrm>
            <a:off x="1522413" y="2035175"/>
            <a:ext cx="6634162" cy="2801938"/>
          </a:xfrm>
          <a:prstGeom prst="rect">
            <a:avLst/>
          </a:prstGeom>
          <a:gradFill rotWithShape="1">
            <a:gsLst>
              <a:gs pos="0">
                <a:srgbClr val="767676">
                  <a:alpha val="12000"/>
                </a:srgbClr>
              </a:gs>
              <a:gs pos="50000">
                <a:srgbClr val="FFFFFF">
                  <a:alpha val="12000"/>
                </a:srgbClr>
              </a:gs>
              <a:gs pos="100000">
                <a:srgbClr val="767676">
                  <a:alpha val="12000"/>
                </a:srgbClr>
              </a:gs>
            </a:gsLst>
            <a:lin ang="5400000" scaled="1"/>
            <a:tileRect/>
          </a:gradFill>
          <a:ln w="3175" cap="flat" cmpd="sng">
            <a:solidFill>
              <a:srgbClr val="FFFFFF"/>
            </a:solidFill>
            <a:prstDash val="sysDot"/>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eaLnBrk="1" hangingPunct="1">
              <a:spcBef>
                <a:spcPct val="0"/>
              </a:spcBef>
              <a:buSzTx/>
              <a:buFontTx/>
              <a:buNone/>
            </a:pPr>
            <a:r>
              <a:rPr lang="en-US" altLang="zh-CN" sz="2000" dirty="0">
                <a:solidFill>
                  <a:srgbClr val="282917"/>
                </a:solidFill>
                <a:latin typeface="Times New Roman" panose="02020603050405020304" pitchFamily="18" charset="0"/>
                <a:cs typeface="Times New Roman" panose="02020603050405020304" pitchFamily="18" charset="0"/>
              </a:rPr>
              <a:t>Notes</a:t>
            </a:r>
            <a:r>
              <a:rPr lang="zh-CN" altLang="en-US" sz="2000" dirty="0">
                <a:solidFill>
                  <a:srgbClr val="282917"/>
                </a:solidFill>
                <a:latin typeface="Times New Roman" panose="02020603050405020304" pitchFamily="18" charset="0"/>
                <a:cs typeface="Times New Roman" panose="02020603050405020304" pitchFamily="18" charset="0"/>
              </a:rPr>
              <a:t>注释</a:t>
            </a:r>
            <a:endParaRPr lang="zh-CN" altLang="en-US" sz="2000" dirty="0">
              <a:solidFill>
                <a:srgbClr val="282917"/>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Tx/>
              <a:buNone/>
            </a:pPr>
            <a:r>
              <a:rPr lang="en-US" altLang="zh-CN" sz="2000" b="0" dirty="0">
                <a:solidFill>
                  <a:srgbClr val="282917"/>
                </a:solidFill>
                <a:latin typeface="Times New Roman" panose="02020603050405020304" pitchFamily="18" charset="0"/>
                <a:cs typeface="Times New Roman" panose="02020603050405020304" pitchFamily="18" charset="0"/>
              </a:rPr>
              <a:t>purchasing officer  n. </a:t>
            </a:r>
            <a:r>
              <a:rPr lang="zh-CN" altLang="en-US" sz="2000" b="0" dirty="0">
                <a:solidFill>
                  <a:srgbClr val="282917"/>
                </a:solidFill>
                <a:latin typeface="Times New Roman" panose="02020603050405020304" pitchFamily="18" charset="0"/>
                <a:cs typeface="Times New Roman" panose="02020603050405020304" pitchFamily="18" charset="0"/>
              </a:rPr>
              <a:t>采购员      </a:t>
            </a:r>
            <a:r>
              <a:rPr lang="en-US" altLang="zh-CN" sz="2000" b="0" dirty="0">
                <a:solidFill>
                  <a:srgbClr val="282917"/>
                </a:solidFill>
                <a:latin typeface="Times New Roman" panose="02020603050405020304" pitchFamily="18" charset="0"/>
                <a:cs typeface="Times New Roman" panose="02020603050405020304" pitchFamily="18" charset="0"/>
              </a:rPr>
              <a:t>stainless-steel adj. </a:t>
            </a:r>
            <a:r>
              <a:rPr lang="zh-CN" altLang="en-US" sz="2000" b="0" dirty="0">
                <a:solidFill>
                  <a:srgbClr val="282917"/>
                </a:solidFill>
                <a:latin typeface="Times New Roman" panose="02020603050405020304" pitchFamily="18" charset="0"/>
                <a:cs typeface="Times New Roman" panose="02020603050405020304" pitchFamily="18" charset="0"/>
              </a:rPr>
              <a:t>不锈钢的</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Tx/>
              <a:buNone/>
            </a:pPr>
            <a:r>
              <a:rPr lang="en-US" altLang="zh-CN" sz="2000" b="0" dirty="0">
                <a:solidFill>
                  <a:srgbClr val="282917"/>
                </a:solidFill>
                <a:latin typeface="Times New Roman" panose="02020603050405020304" pitchFamily="18" charset="0"/>
                <a:cs typeface="Times New Roman" panose="02020603050405020304" pitchFamily="18" charset="0"/>
              </a:rPr>
              <a:t>tableware  n. </a:t>
            </a:r>
            <a:r>
              <a:rPr lang="zh-CN" altLang="en-US" sz="2000" b="0" dirty="0">
                <a:solidFill>
                  <a:srgbClr val="282917"/>
                </a:solidFill>
                <a:latin typeface="Times New Roman" panose="02020603050405020304" pitchFamily="18" charset="0"/>
                <a:cs typeface="Times New Roman" panose="02020603050405020304" pitchFamily="18" charset="0"/>
              </a:rPr>
              <a:t>餐具                        </a:t>
            </a:r>
            <a:r>
              <a:rPr lang="en-US" altLang="zh-CN" sz="2000" b="0" dirty="0">
                <a:solidFill>
                  <a:srgbClr val="282917"/>
                </a:solidFill>
                <a:latin typeface="Times New Roman" panose="02020603050405020304" pitchFamily="18" charset="0"/>
                <a:cs typeface="Times New Roman" panose="02020603050405020304" pitchFamily="18" charset="0"/>
              </a:rPr>
              <a:t>table spoon  n. </a:t>
            </a:r>
            <a:r>
              <a:rPr lang="zh-CN" altLang="en-US" sz="2000" b="0" dirty="0">
                <a:solidFill>
                  <a:srgbClr val="282917"/>
                </a:solidFill>
                <a:latin typeface="Times New Roman" panose="02020603050405020304" pitchFamily="18" charset="0"/>
                <a:cs typeface="Times New Roman" panose="02020603050405020304" pitchFamily="18" charset="0"/>
              </a:rPr>
              <a:t>汤勺</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Tx/>
              <a:buNone/>
            </a:pPr>
            <a:r>
              <a:rPr lang="en-US" altLang="zh-CN" sz="2000" b="0" dirty="0">
                <a:solidFill>
                  <a:srgbClr val="282917"/>
                </a:solidFill>
                <a:latin typeface="Times New Roman" panose="02020603050405020304" pitchFamily="18" charset="0"/>
                <a:cs typeface="Times New Roman" panose="02020603050405020304" pitchFamily="18" charset="0"/>
              </a:rPr>
              <a:t>dispatch  n. &amp; vt. </a:t>
            </a:r>
            <a:r>
              <a:rPr lang="zh-CN" altLang="en-US" sz="2000" b="0" dirty="0">
                <a:solidFill>
                  <a:srgbClr val="282917"/>
                </a:solidFill>
                <a:latin typeface="Times New Roman" panose="02020603050405020304" pitchFamily="18" charset="0"/>
                <a:cs typeface="Times New Roman" panose="02020603050405020304" pitchFamily="18" charset="0"/>
              </a:rPr>
              <a:t>派遣；分派；急件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Tx/>
              <a:buNone/>
            </a:pPr>
            <a:r>
              <a:rPr lang="en-US" altLang="zh-CN" sz="2000" b="0" dirty="0">
                <a:solidFill>
                  <a:srgbClr val="282917"/>
                </a:solidFill>
                <a:latin typeface="Times New Roman" panose="02020603050405020304" pitchFamily="18" charset="0"/>
                <a:cs typeface="Times New Roman" panose="02020603050405020304" pitchFamily="18" charset="0"/>
              </a:rPr>
              <a:t>express courier  n.</a:t>
            </a:r>
            <a:r>
              <a:rPr lang="zh-CN" altLang="en-US" sz="2000" b="0" dirty="0">
                <a:solidFill>
                  <a:srgbClr val="282917"/>
                </a:solidFill>
                <a:latin typeface="Times New Roman" panose="02020603050405020304" pitchFamily="18" charset="0"/>
                <a:cs typeface="Times New Roman" panose="02020603050405020304" pitchFamily="18" charset="0"/>
              </a:rPr>
              <a:t>快递公司        </a:t>
            </a:r>
            <a:r>
              <a:rPr lang="en-US" altLang="zh-CN" sz="2000" b="0" dirty="0">
                <a:solidFill>
                  <a:srgbClr val="282917"/>
                </a:solidFill>
                <a:latin typeface="Times New Roman" panose="02020603050405020304" pitchFamily="18" charset="0"/>
                <a:cs typeface="Times New Roman" panose="02020603050405020304" pitchFamily="18" charset="0"/>
              </a:rPr>
              <a:t>value  vt. </a:t>
            </a:r>
            <a:r>
              <a:rPr lang="zh-CN" altLang="en-US" sz="2000" b="0" dirty="0">
                <a:solidFill>
                  <a:srgbClr val="282917"/>
                </a:solidFill>
                <a:latin typeface="Times New Roman" panose="02020603050405020304" pitchFamily="18" charset="0"/>
                <a:cs typeface="Times New Roman" panose="02020603050405020304" pitchFamily="18" charset="0"/>
              </a:rPr>
              <a:t>看重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Tx/>
              <a:buNone/>
            </a:pPr>
            <a:r>
              <a:rPr lang="en-US" altLang="zh-CN" sz="2000" b="0" dirty="0">
                <a:solidFill>
                  <a:srgbClr val="282917"/>
                </a:solidFill>
                <a:latin typeface="Times New Roman" panose="02020603050405020304" pitchFamily="18" charset="0"/>
                <a:cs typeface="Times New Roman" panose="02020603050405020304" pitchFamily="18" charset="0"/>
              </a:rPr>
              <a:t>assure  vt. </a:t>
            </a:r>
            <a:r>
              <a:rPr lang="zh-CN" altLang="en-US" sz="2000" b="0" dirty="0">
                <a:solidFill>
                  <a:srgbClr val="282917"/>
                </a:solidFill>
                <a:latin typeface="Times New Roman" panose="02020603050405020304" pitchFamily="18" charset="0"/>
                <a:cs typeface="Times New Roman" panose="02020603050405020304" pitchFamily="18" charset="0"/>
              </a:rPr>
              <a:t>确保                            </a:t>
            </a:r>
            <a:r>
              <a:rPr lang="en-US" altLang="zh-CN" sz="2000" b="0" dirty="0">
                <a:solidFill>
                  <a:srgbClr val="282917"/>
                </a:solidFill>
                <a:latin typeface="Times New Roman" panose="02020603050405020304" pitchFamily="18" charset="0"/>
                <a:cs typeface="Times New Roman" panose="02020603050405020304" pitchFamily="18" charset="0"/>
              </a:rPr>
              <a:t>distribution  n.</a:t>
            </a:r>
            <a:r>
              <a:rPr lang="zh-CN" altLang="en-US" sz="2000" b="0" dirty="0">
                <a:solidFill>
                  <a:srgbClr val="282917"/>
                </a:solidFill>
                <a:latin typeface="Times New Roman" panose="02020603050405020304" pitchFamily="18" charset="0"/>
                <a:cs typeface="Times New Roman" panose="02020603050405020304" pitchFamily="18" charset="0"/>
              </a:rPr>
              <a:t>运送、配送</a:t>
            </a:r>
            <a:endParaRPr lang="zh-CN" altLang="en-US" sz="200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71550" y="25400"/>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Case 2: </a:t>
            </a:r>
            <a:endParaRPr kumimoji="0" lang="zh-CN" altLang="en-US"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908050" y="1196658"/>
            <a:ext cx="7961313" cy="5360988"/>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Dear Molly,</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We are regretted to learn from your letter that the cups under your order No. 9874 arrived in an unsatisfactory condition.</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If we were at fault we would certainly agree to your proposal. But the fact was that all our goods were carefully packed by experienced workers and sent out in perfect condition as shown by a copy of the clean B/L we just faxed to you. In view of the above, we are sure the damage was made through careless handling during delivery.</a:t>
            </a:r>
            <a:endParaRPr kumimoji="0" lang="zh-CN" altLang="en-US" sz="2000" b="0" i="0" u="none" strike="noStrike" kern="1200" cap="none" spc="0" normalizeH="0" baseline="0" noProof="0" dirty="0">
              <a:ln>
                <a:noFill/>
              </a:ln>
              <a:solidFill>
                <a:schemeClr val="accent1"/>
              </a:solidFill>
              <a:effectLst/>
              <a:uLnTx/>
              <a:uFillTx/>
              <a:latin typeface="Times New Roman" panose="02020603050405020304" pitchFamily="18" charset="0"/>
              <a:ea typeface="+mn-ea"/>
              <a:cs typeface="Times New Roman" panose="02020603050405020304" pitchFamily="18" charset="0"/>
            </a:endParaRPr>
          </a:p>
        </p:txBody>
      </p:sp>
      <p:sp>
        <p:nvSpPr>
          <p:cNvPr id="8" name="矩形 7"/>
          <p:cNvSpPr/>
          <p:nvPr/>
        </p:nvSpPr>
        <p:spPr>
          <a:xfrm>
            <a:off x="5143500" y="4886325"/>
            <a:ext cx="3725863" cy="1295400"/>
          </a:xfrm>
          <a:prstGeom prst="rect">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Explanation, with reasonable facts that the fault should be taken by delivery company.</a:t>
            </a:r>
            <a:endParaRPr kumimoji="0" lang="zh-CN" altLang="en-US" sz="18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p:txBody>
      </p:sp>
      <p:cxnSp>
        <p:nvCxnSpPr>
          <p:cNvPr id="9" name="直接箭头连接符 8"/>
          <p:cNvCxnSpPr/>
          <p:nvPr/>
        </p:nvCxnSpPr>
        <p:spPr>
          <a:xfrm flipH="1">
            <a:off x="3825875" y="1628775"/>
            <a:ext cx="781050" cy="1333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4606925" y="981075"/>
            <a:ext cx="4357688" cy="935038"/>
          </a:xfrm>
          <a:prstGeom prst="rect">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Acknowledgement, of the customer’s complaint and express concern, sympathy and understanding </a:t>
            </a:r>
            <a:endParaRPr kumimoji="0" lang="zh-CN" altLang="en-US" sz="18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p:txBody>
      </p:sp>
      <p:cxnSp>
        <p:nvCxnSpPr>
          <p:cNvPr id="11" name="直接箭头连接符 10"/>
          <p:cNvCxnSpPr/>
          <p:nvPr/>
        </p:nvCxnSpPr>
        <p:spPr>
          <a:xfrm flipH="1" flipV="1">
            <a:off x="4216400" y="4659313"/>
            <a:ext cx="933450" cy="6381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ndAc>
      <p:stSnd>
        <p:snd r:embed="rId1" name="camera.wav"/>
      </p:stSnd>
    </p:sndAc>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912813" y="1430338"/>
            <a:ext cx="7961313" cy="5094288"/>
          </a:xfrm>
        </p:spPr>
        <p:txBody>
          <a:bodyPr vert="horz" wrap="square" lIns="91440" tIns="45720" rIns="91440" bIns="45720" numCol="1" anchor="t" anchorCtr="0" compatLnSpc="1"/>
          <a:lstStyle/>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Therefore, we advise you had better make a claim immediately against the shipping company. As your long term business partner, our company would like to take up the matter for you and help you obtain compensation from the shipping company if you send us the papers showing exact conditions the consignment arrived at your port.</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We look forward to your reply.</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Best regards,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en-US" altLang="zh-CN" sz="2000" b="0" i="1"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Tina Salmon</a:t>
            </a:r>
            <a:endParaRPr kumimoji="0" lang="en-US" altLang="zh-CN" sz="2000" b="0" i="1"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Sales manager</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en-US" altLang="zh-CN" sz="2000" b="0" i="0" u="none" strike="noStrike" kern="1200" cap="none" spc="0" normalizeH="0" baseline="0" noProof="0" dirty="0" err="1">
                <a:ln>
                  <a:noFill/>
                </a:ln>
                <a:solidFill>
                  <a:schemeClr val="accent4"/>
                </a:solidFill>
                <a:effectLst/>
                <a:uLnTx/>
                <a:uFillTx/>
                <a:latin typeface="Times New Roman" panose="02020603050405020304" pitchFamily="18" charset="0"/>
                <a:ea typeface="+mn-ea"/>
                <a:cs typeface="Times New Roman" panose="02020603050405020304" pitchFamily="18" charset="0"/>
              </a:rPr>
              <a:t>Chaozhou</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en-US" altLang="zh-CN" sz="2000" b="0" i="0" u="none" strike="noStrike" kern="1200" cap="none" spc="0" normalizeH="0" baseline="0" noProof="0" dirty="0" err="1">
                <a:ln>
                  <a:noFill/>
                </a:ln>
                <a:solidFill>
                  <a:schemeClr val="accent4"/>
                </a:solidFill>
                <a:effectLst/>
                <a:uLnTx/>
                <a:uFillTx/>
                <a:latin typeface="Times New Roman" panose="02020603050405020304" pitchFamily="18" charset="0"/>
                <a:ea typeface="+mn-ea"/>
                <a:cs typeface="Times New Roman" panose="02020603050405020304" pitchFamily="18" charset="0"/>
              </a:rPr>
              <a:t>Qingdian</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Ceramic Products Co., Ltd.</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cxnSp>
        <p:nvCxnSpPr>
          <p:cNvPr id="4" name="直接箭头连接符 3"/>
          <p:cNvCxnSpPr/>
          <p:nvPr/>
        </p:nvCxnSpPr>
        <p:spPr>
          <a:xfrm flipH="1">
            <a:off x="3192463" y="855663"/>
            <a:ext cx="1017588" cy="4127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4294188" y="180975"/>
            <a:ext cx="3768725" cy="1087438"/>
          </a:xfrm>
          <a:prstGeom prst="rect">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Provide advice to offer help to deal with the customer’s troubles.</a:t>
            </a:r>
            <a:endParaRPr kumimoji="0" lang="zh-CN" altLang="en-US" sz="18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52500" y="522288"/>
            <a:ext cx="8589963"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2400" b="1" i="1" u="none" strike="noStrike" kern="1200" cap="none" spc="0" normalizeH="0" baseline="0" noProof="0" dirty="0">
                <a:ln>
                  <a:noFill/>
                </a:ln>
                <a:solidFill>
                  <a:schemeClr val="accent4"/>
                </a:solidFill>
                <a:effectLst/>
                <a:uLnTx/>
                <a:uFillTx/>
                <a:latin typeface="+mj-lt"/>
                <a:ea typeface="+mj-ea"/>
                <a:cs typeface="+mj-cs"/>
              </a:rPr>
              <a:t>Task 3 </a:t>
            </a:r>
            <a:br>
              <a:rPr kumimoji="0" lang="zh-CN" altLang="zh-CN" sz="2400" b="1" i="0" u="none" strike="noStrike" kern="1200" cap="none" spc="0" normalizeH="0" baseline="0" noProof="0" dirty="0">
                <a:ln>
                  <a:noFill/>
                </a:ln>
                <a:solidFill>
                  <a:schemeClr val="accent4"/>
                </a:solidFill>
                <a:effectLst/>
                <a:uLnTx/>
                <a:uFillTx/>
                <a:latin typeface="+mj-lt"/>
                <a:ea typeface="+mj-ea"/>
                <a:cs typeface="+mj-cs"/>
              </a:rPr>
            </a:br>
            <a:r>
              <a:rPr kumimoji="0" lang="en-US" altLang="zh-CN" sz="2400" b="1" i="0" u="none" strike="noStrike" kern="1200" cap="none" spc="0" normalizeH="0" baseline="0" noProof="0" dirty="0">
                <a:ln>
                  <a:noFill/>
                </a:ln>
                <a:solidFill>
                  <a:schemeClr val="accent4"/>
                </a:solidFill>
                <a:effectLst/>
                <a:uLnTx/>
                <a:uFillTx/>
                <a:latin typeface="+mj-lt"/>
                <a:ea typeface="+mj-ea"/>
                <a:cs typeface="+mj-cs"/>
              </a:rPr>
              <a:t>Directions: Read the sample and summarize the writing process.</a:t>
            </a:r>
            <a:br>
              <a:rPr kumimoji="0" lang="zh-CN" altLang="zh-CN" sz="2400" b="1" i="0" u="none" strike="noStrike" kern="1200" cap="none" spc="0" normalizeH="0" baseline="0" noProof="0" dirty="0">
                <a:ln>
                  <a:noFill/>
                </a:ln>
                <a:solidFill>
                  <a:schemeClr val="accent4"/>
                </a:solidFill>
                <a:effectLst/>
                <a:uLnTx/>
                <a:uFillTx/>
                <a:latin typeface="+mj-lt"/>
                <a:ea typeface="+mj-ea"/>
                <a:cs typeface="+mj-cs"/>
              </a:rPr>
            </a:br>
            <a:endParaRPr kumimoji="0" lang="zh-CN" altLang="en-US"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689928" y="941705"/>
            <a:ext cx="7961313" cy="5124450"/>
          </a:xfrm>
        </p:spPr>
        <p:txBody>
          <a:bodyPr vert="horz" wrap="square" lIns="91440" tIns="45720" rIns="91440" bIns="45720" numCol="1" anchor="t" anchorCtr="0" compatLnSpc="1"/>
          <a:lstStyle/>
          <a:p>
            <a:pPr marL="342900" marR="0" lvl="0" indent="-342900" algn="l" defTabSz="914400" rtl="0" eaLnBrk="0" fontAlgn="base" latinLnBrk="0" hangingPunct="0">
              <a:lnSpc>
                <a:spcPct val="190000"/>
              </a:lnSpc>
              <a:spcBef>
                <a:spcPct val="20000"/>
              </a:spcBef>
              <a:spcAft>
                <a:spcPct val="0"/>
              </a:spcAft>
              <a:buClrTx/>
              <a:buSzPct val="85000"/>
              <a:buFont typeface="Wingdings" panose="05000000000000000000" pitchFamily="2" charset="2"/>
              <a:buNone/>
              <a:defRPr/>
            </a:pPr>
            <a:endParaRPr kumimoji="0" lang="en-US" altLang="zh-CN" sz="2000" b="1" i="0" u="none" strike="noStrike" kern="1200" cap="none" spc="0" normalizeH="0" baseline="0" noProof="0" dirty="0">
              <a:ln>
                <a:noFill/>
              </a:ln>
              <a:solidFill>
                <a:schemeClr val="accent4"/>
              </a:solidFill>
              <a:effectLst/>
              <a:uLnTx/>
              <a:uFillTx/>
              <a:latin typeface="+mn-lt"/>
              <a:ea typeface="+mn-ea"/>
              <a:cs typeface="+mn-cs"/>
            </a:endParaRPr>
          </a:p>
          <a:p>
            <a:pPr marL="342900" marR="0" lvl="0" indent="-342900" algn="l" defTabSz="914400" rtl="0" eaLnBrk="0" fontAlgn="base" latinLnBrk="0" hangingPunct="0">
              <a:lnSpc>
                <a:spcPct val="19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mn-lt"/>
                <a:ea typeface="+mn-ea"/>
                <a:cs typeface="+mn-cs"/>
              </a:rPr>
              <a:t>      </a:t>
            </a:r>
            <a:r>
              <a:rPr kumimoji="0" lang="en-US" altLang="zh-CN" sz="2000" b="0" i="0" u="none" strike="noStrike" kern="1200" cap="none" spc="0" normalizeH="0" baseline="0" noProof="0" dirty="0">
                <a:ln>
                  <a:noFill/>
                </a:ln>
                <a:solidFill>
                  <a:schemeClr val="accent4"/>
                </a:solidFill>
                <a:effectLst/>
                <a:uLnTx/>
                <a:uFillTx/>
                <a:latin typeface="+mn-lt"/>
                <a:ea typeface="+mn-ea"/>
                <a:cs typeface="+mn-cs"/>
              </a:rPr>
              <a:t>Step 1: </a:t>
            </a:r>
            <a:r>
              <a:rPr kumimoji="0" lang="en-US" altLang="zh-CN" sz="2000" b="0" i="0" u="sng" strike="noStrike" kern="1200" cap="none" spc="0" normalizeH="0" baseline="0" noProof="0" dirty="0">
                <a:ln>
                  <a:noFill/>
                </a:ln>
                <a:solidFill>
                  <a:schemeClr val="accent4"/>
                </a:solidFill>
                <a:effectLst/>
                <a:uLnTx/>
                <a:uFillTx/>
                <a:latin typeface="+mn-lt"/>
                <a:ea typeface="+mn-ea"/>
                <a:cs typeface="+mn-cs"/>
              </a:rPr>
              <a:t>     </a:t>
            </a:r>
            <a:r>
              <a:rPr kumimoji="0" lang="en-US" altLang="zh-CN" sz="2000" b="0" i="0" u="none" strike="noStrike" kern="1200" cap="none" spc="0" normalizeH="0" baseline="0" noProof="0" dirty="0">
                <a:ln>
                  <a:noFill/>
                </a:ln>
                <a:solidFill>
                  <a:schemeClr val="accent4"/>
                </a:solidFill>
                <a:effectLst/>
                <a:uLnTx/>
                <a:uFillTx/>
                <a:latin typeface="+mn-lt"/>
                <a:ea typeface="+mn-ea"/>
                <a:cs typeface="+mn-cs"/>
              </a:rPr>
              <a:t>                                           </a:t>
            </a:r>
            <a:endParaRPr kumimoji="0" lang="zh-CN" altLang="zh-CN" sz="2000" b="0" i="0" u="none" strike="noStrike" kern="1200" cap="none" spc="0" normalizeH="0" baseline="0" noProof="0" dirty="0">
              <a:ln>
                <a:noFill/>
              </a:ln>
              <a:solidFill>
                <a:schemeClr val="accent4"/>
              </a:solidFill>
              <a:effectLst/>
              <a:uLnTx/>
              <a:uFillTx/>
              <a:latin typeface="+mn-lt"/>
              <a:ea typeface="+mn-ea"/>
              <a:cs typeface="+mn-cs"/>
            </a:endParaRPr>
          </a:p>
          <a:p>
            <a:pPr marL="342900" marR="0" lvl="0" indent="-342900" algn="l" defTabSz="914400" rtl="0" eaLnBrk="0" fontAlgn="base" latinLnBrk="0" hangingPunct="0">
              <a:lnSpc>
                <a:spcPct val="19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mn-lt"/>
                <a:ea typeface="+mn-ea"/>
                <a:cs typeface="+mn-cs"/>
              </a:rPr>
              <a:t>      Step 2: </a:t>
            </a:r>
            <a:r>
              <a:rPr kumimoji="0" lang="en-US" altLang="zh-CN" sz="2000" b="0" i="0" u="sng" strike="noStrike" kern="1200" cap="none" spc="0" normalizeH="0" baseline="0" noProof="0" dirty="0">
                <a:ln>
                  <a:noFill/>
                </a:ln>
                <a:solidFill>
                  <a:schemeClr val="accent4"/>
                </a:solidFill>
                <a:effectLst/>
                <a:uLnTx/>
                <a:uFillTx/>
                <a:latin typeface="+mn-lt"/>
                <a:ea typeface="+mn-ea"/>
                <a:cs typeface="+mn-cs"/>
              </a:rPr>
              <a:t>                                             </a:t>
            </a:r>
            <a:endParaRPr kumimoji="0" lang="zh-CN" altLang="zh-CN" sz="2000" b="0" i="0" u="none" strike="noStrike" kern="1200" cap="none" spc="0" normalizeH="0" baseline="0" noProof="0" dirty="0">
              <a:ln>
                <a:noFill/>
              </a:ln>
              <a:solidFill>
                <a:schemeClr val="accent4"/>
              </a:solidFill>
              <a:effectLst/>
              <a:uLnTx/>
              <a:uFillTx/>
              <a:latin typeface="+mn-lt"/>
              <a:ea typeface="+mn-ea"/>
              <a:cs typeface="+mn-cs"/>
            </a:endParaRPr>
          </a:p>
          <a:p>
            <a:pPr marL="342900" marR="0" lvl="0" indent="-342900" algn="l" defTabSz="914400" rtl="0" eaLnBrk="0" fontAlgn="base" latinLnBrk="0" hangingPunct="0">
              <a:lnSpc>
                <a:spcPct val="19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mn-lt"/>
                <a:ea typeface="+mn-ea"/>
                <a:cs typeface="+mn-cs"/>
              </a:rPr>
              <a:t>      Step 3: </a:t>
            </a:r>
            <a:r>
              <a:rPr kumimoji="0" lang="en-US" altLang="zh-CN" sz="2000" b="0" i="0" u="sng" strike="noStrike" kern="1200" cap="none" spc="0" normalizeH="0" baseline="0" noProof="0" dirty="0">
                <a:ln>
                  <a:noFill/>
                </a:ln>
                <a:solidFill>
                  <a:schemeClr val="accent4"/>
                </a:solidFill>
                <a:effectLst/>
                <a:uLnTx/>
                <a:uFillTx/>
                <a:latin typeface="+mn-lt"/>
                <a:ea typeface="+mn-ea"/>
                <a:cs typeface="+mn-cs"/>
              </a:rPr>
              <a:t>                                             </a:t>
            </a:r>
            <a:endParaRPr kumimoji="0" lang="zh-CN" altLang="zh-CN" sz="2000" b="0" i="0" u="none" strike="noStrike" kern="1200" cap="none" spc="0" normalizeH="0" baseline="0" noProof="0" dirty="0">
              <a:ln>
                <a:noFill/>
              </a:ln>
              <a:solidFill>
                <a:schemeClr val="accent4"/>
              </a:solidFill>
              <a:effectLst/>
              <a:uLnTx/>
              <a:uFillTx/>
              <a:latin typeface="+mn-lt"/>
              <a:ea typeface="+mn-ea"/>
              <a:cs typeface="+mn-cs"/>
            </a:endParaRPr>
          </a:p>
          <a:p>
            <a:pPr marL="342900" marR="0" lvl="0" indent="-342900" algn="l" defTabSz="914400" rtl="0" eaLnBrk="0" fontAlgn="base" latinLnBrk="0" hangingPunct="0">
              <a:lnSpc>
                <a:spcPct val="19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mn-lt"/>
                <a:ea typeface="+mn-ea"/>
                <a:cs typeface="+mn-cs"/>
              </a:rPr>
              <a:t>      Step 4: </a:t>
            </a:r>
            <a:r>
              <a:rPr kumimoji="0" lang="en-US" altLang="zh-CN" sz="2000" b="0" i="0" u="sng" strike="noStrike" kern="1200" cap="none" spc="0" normalizeH="0" baseline="0" noProof="0" dirty="0">
                <a:ln>
                  <a:noFill/>
                </a:ln>
                <a:solidFill>
                  <a:schemeClr val="accent4"/>
                </a:solidFill>
                <a:effectLst/>
                <a:uLnTx/>
                <a:uFillTx/>
                <a:latin typeface="+mn-lt"/>
                <a:ea typeface="+mn-ea"/>
                <a:cs typeface="+mn-cs"/>
              </a:rPr>
              <a:t>                                             </a:t>
            </a:r>
            <a:endParaRPr kumimoji="0" lang="zh-CN" altLang="zh-CN" sz="2000" b="0" i="0" u="none" strike="noStrike" kern="1200" cap="none" spc="0" normalizeH="0" baseline="0" noProof="0" dirty="0">
              <a:ln>
                <a:noFill/>
              </a:ln>
              <a:solidFill>
                <a:schemeClr val="accent4"/>
              </a:solidFill>
              <a:effectLst/>
              <a:uLnTx/>
              <a:uFillTx/>
              <a:latin typeface="+mn-lt"/>
              <a:ea typeface="+mn-ea"/>
              <a:cs typeface="+mn-cs"/>
            </a:endParaRPr>
          </a:p>
        </p:txBody>
      </p:sp>
      <p:cxnSp>
        <p:nvCxnSpPr>
          <p:cNvPr id="5" name="直接连接符 4"/>
          <p:cNvCxnSpPr/>
          <p:nvPr/>
        </p:nvCxnSpPr>
        <p:spPr>
          <a:xfrm flipV="1">
            <a:off x="2551113" y="2093913"/>
            <a:ext cx="4248150" cy="3016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571750" y="2492375"/>
            <a:ext cx="4241800" cy="1905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555875" y="2890838"/>
            <a:ext cx="4287838" cy="1905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2541588" y="3289300"/>
            <a:ext cx="4257675" cy="476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2541588" y="3644900"/>
            <a:ext cx="4257675" cy="476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586038" y="4077335"/>
            <a:ext cx="4257675" cy="476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2586038" y="4509770"/>
            <a:ext cx="4257675" cy="476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2531" name="内容占位符 2"/>
          <p:cNvSpPr>
            <a:spLocks noGrp="1"/>
          </p:cNvSpPr>
          <p:nvPr/>
        </p:nvSpPr>
        <p:spPr>
          <a:xfrm>
            <a:off x="1764030" y="1700530"/>
            <a:ext cx="7235825" cy="269240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lnSpc>
                <a:spcPct val="120000"/>
              </a:lnSpc>
              <a:buNone/>
            </a:pPr>
            <a:r>
              <a:rPr lang="en-US" altLang="zh-CN" sz="2000" b="0" dirty="0">
                <a:latin typeface="Times New Roman" panose="02020603050405020304" pitchFamily="18" charset="0"/>
                <a:cs typeface="Times New Roman" panose="02020603050405020304" pitchFamily="18" charset="0"/>
              </a:rPr>
              <a:t>     Acknowledging the customer’s complain, regret at the inconvenience, express concern, sympathy and understanding.</a:t>
            </a:r>
            <a:endParaRPr lang="en-US" altLang="zh-CN" sz="2000" b="0" dirty="0">
              <a:latin typeface="Times New Roman" panose="02020603050405020304" pitchFamily="18" charset="0"/>
              <a:cs typeface="Times New Roman" panose="02020603050405020304" pitchFamily="18" charset="0"/>
            </a:endParaRPr>
          </a:p>
          <a:p>
            <a:pPr>
              <a:lnSpc>
                <a:spcPct val="120000"/>
              </a:lnSpc>
              <a:buNone/>
            </a:pPr>
            <a:r>
              <a:rPr lang="en-US" altLang="zh-CN" sz="2000" b="0" dirty="0">
                <a:latin typeface="Times New Roman" panose="02020603050405020304" pitchFamily="18" charset="0"/>
                <a:cs typeface="Times New Roman" panose="02020603050405020304" pitchFamily="18" charset="0"/>
              </a:rPr>
              <a:t>     Rejecting responsibility for the problem leading to the complaint .</a:t>
            </a:r>
            <a:endParaRPr lang="en-US" altLang="zh-CN" sz="2000" b="0" dirty="0">
              <a:latin typeface="Times New Roman" panose="02020603050405020304" pitchFamily="18" charset="0"/>
              <a:cs typeface="Times New Roman" panose="02020603050405020304" pitchFamily="18" charset="0"/>
            </a:endParaRPr>
          </a:p>
          <a:p>
            <a:pPr>
              <a:lnSpc>
                <a:spcPct val="120000"/>
              </a:lnSpc>
              <a:buNone/>
            </a:pPr>
            <a:r>
              <a:rPr lang="en-US" altLang="zh-CN" sz="2000" b="0" dirty="0">
                <a:latin typeface="Times New Roman" panose="02020603050405020304" pitchFamily="18" charset="0"/>
                <a:cs typeface="Times New Roman" panose="02020603050405020304" pitchFamily="18" charset="0"/>
              </a:rPr>
              <a:t>     Explain why the fault should be taken by delivery company with reasonable facts.</a:t>
            </a:r>
            <a:endParaRPr lang="en-US" altLang="zh-CN" sz="2000" b="0" dirty="0">
              <a:latin typeface="Times New Roman" panose="02020603050405020304" pitchFamily="18" charset="0"/>
              <a:cs typeface="Times New Roman" panose="02020603050405020304" pitchFamily="18" charset="0"/>
            </a:endParaRPr>
          </a:p>
          <a:p>
            <a:pPr>
              <a:lnSpc>
                <a:spcPct val="120000"/>
              </a:lnSpc>
              <a:buNone/>
            </a:pPr>
            <a:r>
              <a:rPr lang="en-US" altLang="zh-CN" sz="2000" b="0" dirty="0">
                <a:latin typeface="Times New Roman" panose="02020603050405020304" pitchFamily="18" charset="0"/>
                <a:cs typeface="Times New Roman" panose="02020603050405020304" pitchFamily="18" charset="0"/>
              </a:rPr>
              <a:t>     Provide advice on how to solve the problem and offer help to deal with the customer’s troubles.</a:t>
            </a:r>
            <a:endParaRPr lang="zh-CN" altLang="en-US" sz="2000" b="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anim calcmode="lin" valueType="num">
                                      <p:cBhvr additive="base">
                                        <p:cTn id="7" dur="500" fill="hold"/>
                                        <p:tgtEl>
                                          <p:spTgt spid="2253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531">
                                            <p:txEl>
                                              <p:pRg st="1" end="1"/>
                                            </p:txEl>
                                          </p:spTgt>
                                        </p:tgtEl>
                                        <p:attrNameLst>
                                          <p:attrName>style.visibility</p:attrName>
                                        </p:attrNameLst>
                                      </p:cBhvr>
                                      <p:to>
                                        <p:strVal val="visible"/>
                                      </p:to>
                                    </p:set>
                                    <p:anim calcmode="lin" valueType="num">
                                      <p:cBhvr additive="base">
                                        <p:cTn id="13" dur="500" fill="hold"/>
                                        <p:tgtEl>
                                          <p:spTgt spid="2253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531">
                                            <p:txEl>
                                              <p:pRg st="2" end="2"/>
                                            </p:txEl>
                                          </p:spTgt>
                                        </p:tgtEl>
                                        <p:attrNameLst>
                                          <p:attrName>style.visibility</p:attrName>
                                        </p:attrNameLst>
                                      </p:cBhvr>
                                      <p:to>
                                        <p:strVal val="visible"/>
                                      </p:to>
                                    </p:set>
                                    <p:anim calcmode="lin" valueType="num">
                                      <p:cBhvr additive="base">
                                        <p:cTn id="19" dur="500" fill="hold"/>
                                        <p:tgtEl>
                                          <p:spTgt spid="2253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3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531">
                                            <p:txEl>
                                              <p:pRg st="3" end="3"/>
                                            </p:txEl>
                                          </p:spTgt>
                                        </p:tgtEl>
                                        <p:attrNameLst>
                                          <p:attrName>style.visibility</p:attrName>
                                        </p:attrNameLst>
                                      </p:cBhvr>
                                      <p:to>
                                        <p:strVal val="visible"/>
                                      </p:to>
                                    </p:set>
                                    <p:anim calcmode="lin" valueType="num">
                                      <p:cBhvr additive="base">
                                        <p:cTn id="25" dur="500" fill="hold"/>
                                        <p:tgtEl>
                                          <p:spTgt spid="2253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3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Text Box 2"/>
          <p:cNvSpPr txBox="1"/>
          <p:nvPr/>
        </p:nvSpPr>
        <p:spPr>
          <a:xfrm>
            <a:off x="1135063" y="1666875"/>
            <a:ext cx="7832725" cy="3582988"/>
          </a:xfrm>
          <a:prstGeom prst="rect">
            <a:avLst/>
          </a:prstGeom>
          <a:gradFill rotWithShape="1">
            <a:gsLst>
              <a:gs pos="0">
                <a:srgbClr val="767676">
                  <a:alpha val="12000"/>
                </a:srgbClr>
              </a:gs>
              <a:gs pos="50000">
                <a:srgbClr val="FFFFFF">
                  <a:alpha val="12000"/>
                </a:srgbClr>
              </a:gs>
              <a:gs pos="100000">
                <a:srgbClr val="767676">
                  <a:alpha val="12000"/>
                </a:srgbClr>
              </a:gs>
            </a:gsLst>
            <a:lin ang="5400000" scaled="1"/>
            <a:tileRect/>
          </a:gradFill>
          <a:ln w="3175" cap="flat" cmpd="sng">
            <a:solidFill>
              <a:srgbClr val="FFFFFF"/>
            </a:solidFill>
            <a:prstDash val="sysDot"/>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eaLnBrk="1" hangingPunct="1">
              <a:spcBef>
                <a:spcPct val="0"/>
              </a:spcBef>
              <a:buSzTx/>
              <a:buFontTx/>
              <a:buNone/>
            </a:pPr>
            <a:r>
              <a:rPr lang="en-US" altLang="zh-CN" sz="2000" dirty="0">
                <a:solidFill>
                  <a:srgbClr val="282917"/>
                </a:solidFill>
                <a:latin typeface="Times New Roman" panose="02020603050405020304" pitchFamily="18" charset="0"/>
                <a:cs typeface="Times New Roman" panose="02020603050405020304" pitchFamily="18" charset="0"/>
              </a:rPr>
              <a:t>Notes</a:t>
            </a:r>
            <a:r>
              <a:rPr lang="zh-CN" altLang="en-US" sz="2000" dirty="0">
                <a:solidFill>
                  <a:srgbClr val="282917"/>
                </a:solidFill>
                <a:latin typeface="Times New Roman" panose="02020603050405020304" pitchFamily="18" charset="0"/>
                <a:cs typeface="Times New Roman" panose="02020603050405020304" pitchFamily="18" charset="0"/>
              </a:rPr>
              <a:t>注释</a:t>
            </a:r>
            <a:endParaRPr lang="zh-CN" altLang="en-US" sz="2000" dirty="0">
              <a:solidFill>
                <a:srgbClr val="282917"/>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Tx/>
              <a:buNone/>
            </a:pPr>
            <a:r>
              <a:rPr lang="en-US" altLang="zh-CN" sz="2000" b="0" dirty="0">
                <a:solidFill>
                  <a:srgbClr val="282917"/>
                </a:solidFill>
                <a:latin typeface="Times New Roman" panose="02020603050405020304" pitchFamily="18" charset="0"/>
                <a:cs typeface="Times New Roman" panose="02020603050405020304" pitchFamily="18" charset="0"/>
              </a:rPr>
              <a:t>proposal  n. </a:t>
            </a:r>
            <a:r>
              <a:rPr lang="zh-CN" altLang="en-US" sz="2000" b="0" dirty="0">
                <a:solidFill>
                  <a:srgbClr val="282917"/>
                </a:solidFill>
                <a:latin typeface="Times New Roman" panose="02020603050405020304" pitchFamily="18" charset="0"/>
                <a:cs typeface="Times New Roman" panose="02020603050405020304" pitchFamily="18" charset="0"/>
              </a:rPr>
              <a:t>提议                                     </a:t>
            </a:r>
            <a:r>
              <a:rPr lang="en-US" altLang="zh-CN" sz="2000" b="0" dirty="0">
                <a:solidFill>
                  <a:srgbClr val="282917"/>
                </a:solidFill>
                <a:latin typeface="Times New Roman" panose="02020603050405020304" pitchFamily="18" charset="0"/>
                <a:cs typeface="Times New Roman" panose="02020603050405020304" pitchFamily="18" charset="0"/>
              </a:rPr>
              <a:t>experienced  adj. </a:t>
            </a:r>
            <a:r>
              <a:rPr lang="zh-CN" altLang="en-US" sz="2000" b="0" dirty="0">
                <a:solidFill>
                  <a:srgbClr val="282917"/>
                </a:solidFill>
                <a:latin typeface="Times New Roman" panose="02020603050405020304" pitchFamily="18" charset="0"/>
                <a:cs typeface="Times New Roman" panose="02020603050405020304" pitchFamily="18" charset="0"/>
              </a:rPr>
              <a:t>有经验的</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Tx/>
              <a:buNone/>
            </a:pPr>
            <a:r>
              <a:rPr lang="en-US" altLang="zh-CN" sz="2000" b="0" dirty="0">
                <a:solidFill>
                  <a:srgbClr val="282917"/>
                </a:solidFill>
                <a:latin typeface="Times New Roman" panose="02020603050405020304" pitchFamily="18" charset="0"/>
                <a:cs typeface="Times New Roman" panose="02020603050405020304" pitchFamily="18" charset="0"/>
              </a:rPr>
              <a:t>in perfect condition </a:t>
            </a:r>
            <a:r>
              <a:rPr lang="zh-CN" altLang="en-US" sz="2000" b="0" dirty="0">
                <a:solidFill>
                  <a:srgbClr val="282917"/>
                </a:solidFill>
                <a:latin typeface="Times New Roman" panose="02020603050405020304" pitchFamily="18" charset="0"/>
                <a:cs typeface="Times New Roman" panose="02020603050405020304" pitchFamily="18" charset="0"/>
              </a:rPr>
              <a:t>在完美状态下         </a:t>
            </a:r>
            <a:r>
              <a:rPr lang="en-US" altLang="zh-CN" sz="2000" b="0" dirty="0">
                <a:solidFill>
                  <a:srgbClr val="282917"/>
                </a:solidFill>
                <a:latin typeface="Times New Roman" panose="02020603050405020304" pitchFamily="18" charset="0"/>
                <a:cs typeface="Times New Roman" panose="02020603050405020304" pitchFamily="18" charset="0"/>
              </a:rPr>
              <a:t>clean B/L    n.</a:t>
            </a:r>
            <a:r>
              <a:rPr lang="zh-CN" altLang="en-US" sz="2000" b="0" dirty="0">
                <a:solidFill>
                  <a:srgbClr val="282917"/>
                </a:solidFill>
                <a:latin typeface="Times New Roman" panose="02020603050405020304" pitchFamily="18" charset="0"/>
                <a:cs typeface="Times New Roman" panose="02020603050405020304" pitchFamily="18" charset="0"/>
              </a:rPr>
              <a:t>清洁提单</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Tx/>
              <a:buNone/>
            </a:pPr>
            <a:r>
              <a:rPr lang="en-US" altLang="zh-CN" sz="2000" b="0" dirty="0">
                <a:solidFill>
                  <a:srgbClr val="282917"/>
                </a:solidFill>
                <a:latin typeface="Times New Roman" panose="02020603050405020304" pitchFamily="18" charset="0"/>
                <a:cs typeface="Times New Roman" panose="02020603050405020304" pitchFamily="18" charset="0"/>
              </a:rPr>
              <a:t>in view of  </a:t>
            </a:r>
            <a:r>
              <a:rPr lang="zh-CN" altLang="en-US" sz="2000" b="0" dirty="0">
                <a:solidFill>
                  <a:srgbClr val="282917"/>
                </a:solidFill>
                <a:latin typeface="Times New Roman" panose="02020603050405020304" pitchFamily="18" charset="0"/>
                <a:cs typeface="Times New Roman" panose="02020603050405020304" pitchFamily="18" charset="0"/>
              </a:rPr>
              <a:t>考虑到                                   </a:t>
            </a:r>
            <a:r>
              <a:rPr lang="en-US" altLang="zh-CN" sz="2000" b="0" dirty="0">
                <a:solidFill>
                  <a:srgbClr val="282917"/>
                </a:solidFill>
                <a:latin typeface="Times New Roman" panose="02020603050405020304" pitchFamily="18" charset="0"/>
                <a:cs typeface="Times New Roman" panose="02020603050405020304" pitchFamily="18" charset="0"/>
              </a:rPr>
              <a:t>shipping company  n.</a:t>
            </a:r>
            <a:r>
              <a:rPr lang="zh-CN" altLang="en-US" sz="2000" b="0" dirty="0">
                <a:solidFill>
                  <a:srgbClr val="282917"/>
                </a:solidFill>
                <a:latin typeface="Times New Roman" panose="02020603050405020304" pitchFamily="18" charset="0"/>
                <a:cs typeface="Times New Roman" panose="02020603050405020304" pitchFamily="18" charset="0"/>
              </a:rPr>
              <a:t>运输公司</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Tx/>
              <a:buNone/>
            </a:pPr>
            <a:r>
              <a:rPr lang="en-US" altLang="zh-CN" sz="2000" b="0" dirty="0">
                <a:solidFill>
                  <a:srgbClr val="282917"/>
                </a:solidFill>
                <a:latin typeface="Times New Roman" panose="02020603050405020304" pitchFamily="18" charset="0"/>
                <a:cs typeface="Times New Roman" panose="02020603050405020304" pitchFamily="18" charset="0"/>
              </a:rPr>
              <a:t>take up  </a:t>
            </a:r>
            <a:r>
              <a:rPr lang="zh-CN" altLang="en-US" sz="2000" b="0" dirty="0">
                <a:solidFill>
                  <a:srgbClr val="282917"/>
                </a:solidFill>
                <a:latin typeface="Times New Roman" panose="02020603050405020304" pitchFamily="18" charset="0"/>
                <a:cs typeface="Times New Roman" panose="02020603050405020304" pitchFamily="18" charset="0"/>
              </a:rPr>
              <a:t>拿起、承担、接受                    </a:t>
            </a:r>
            <a:r>
              <a:rPr lang="en-US" altLang="zh-CN" sz="2000" b="0" dirty="0">
                <a:solidFill>
                  <a:srgbClr val="282917"/>
                </a:solidFill>
                <a:latin typeface="Times New Roman" panose="02020603050405020304" pitchFamily="18" charset="0"/>
                <a:cs typeface="Times New Roman" panose="02020603050405020304" pitchFamily="18" charset="0"/>
              </a:rPr>
              <a:t>obtain  vt. </a:t>
            </a:r>
            <a:r>
              <a:rPr lang="zh-CN" altLang="en-US" sz="2000" b="0" dirty="0">
                <a:solidFill>
                  <a:srgbClr val="282917"/>
                </a:solidFill>
                <a:latin typeface="Times New Roman" panose="02020603050405020304" pitchFamily="18" charset="0"/>
                <a:cs typeface="Times New Roman" panose="02020603050405020304" pitchFamily="18" charset="0"/>
              </a:rPr>
              <a:t>获取</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Tx/>
              <a:buNone/>
            </a:pPr>
            <a:r>
              <a:rPr lang="en-US" altLang="zh-CN" sz="2000" b="0" dirty="0">
                <a:solidFill>
                  <a:srgbClr val="282917"/>
                </a:solidFill>
                <a:latin typeface="Times New Roman" panose="02020603050405020304" pitchFamily="18" charset="0"/>
                <a:cs typeface="Times New Roman" panose="02020603050405020304" pitchFamily="18" charset="0"/>
              </a:rPr>
              <a:t>consignment  n. </a:t>
            </a:r>
            <a:r>
              <a:rPr lang="zh-CN" altLang="en-US" sz="2000" b="0" dirty="0">
                <a:solidFill>
                  <a:srgbClr val="282917"/>
                </a:solidFill>
                <a:latin typeface="Times New Roman" panose="02020603050405020304" pitchFamily="18" charset="0"/>
                <a:cs typeface="Times New Roman" panose="02020603050405020304" pitchFamily="18" charset="0"/>
              </a:rPr>
              <a:t>委托；运送；托付物     </a:t>
            </a:r>
            <a:r>
              <a:rPr lang="en-US" altLang="zh-CN" sz="2000" b="0" dirty="0">
                <a:solidFill>
                  <a:srgbClr val="282917"/>
                </a:solidFill>
                <a:latin typeface="Times New Roman" panose="02020603050405020304" pitchFamily="18" charset="0"/>
                <a:cs typeface="Times New Roman" panose="02020603050405020304" pitchFamily="18" charset="0"/>
              </a:rPr>
              <a:t>port  n. </a:t>
            </a:r>
            <a:r>
              <a:rPr lang="zh-CN" altLang="en-US" sz="2000" b="0" dirty="0">
                <a:solidFill>
                  <a:srgbClr val="282917"/>
                </a:solidFill>
                <a:latin typeface="Times New Roman" panose="02020603050405020304" pitchFamily="18" charset="0"/>
                <a:cs typeface="Times New Roman" panose="02020603050405020304" pitchFamily="18" charset="0"/>
              </a:rPr>
              <a:t>港口</a:t>
            </a:r>
            <a:endParaRPr lang="zh-CN" altLang="en-US" sz="2000" b="0" dirty="0">
              <a:solidFill>
                <a:srgbClr val="30311D"/>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Tx/>
              <a:buNone/>
            </a:pPr>
            <a:r>
              <a:rPr lang="zh-CN" altLang="en-US" sz="2000" b="0" dirty="0">
                <a:solidFill>
                  <a:srgbClr val="30311D"/>
                </a:solidFill>
                <a:latin typeface="Times New Roman" panose="02020603050405020304" pitchFamily="18" charset="0"/>
                <a:cs typeface="Times New Roman" panose="02020603050405020304" pitchFamily="18" charset="0"/>
              </a:rPr>
              <a:t>                               </a:t>
            </a:r>
            <a:endParaRPr lang="zh-CN" altLang="en-US" sz="2000" b="0" dirty="0">
              <a:solidFill>
                <a:srgbClr val="30311D"/>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Tx/>
              <a:buNone/>
            </a:pPr>
            <a:r>
              <a:rPr lang="zh-CN" altLang="en-US" sz="2000" b="0" dirty="0">
                <a:solidFill>
                  <a:srgbClr val="30311D"/>
                </a:solidFill>
                <a:latin typeface="Times New Roman" panose="02020603050405020304" pitchFamily="18" charset="0"/>
                <a:cs typeface="Times New Roman" panose="02020603050405020304" pitchFamily="18" charset="0"/>
              </a:rPr>
              <a:t>                              </a:t>
            </a:r>
            <a:endParaRPr lang="zh-CN" altLang="en-US" sz="2000" b="0" dirty="0">
              <a:solidFill>
                <a:srgbClr val="30311D"/>
              </a:solidFill>
              <a:latin typeface="Times New Roman" panose="02020603050405020304" pitchFamily="18" charset="0"/>
              <a:cs typeface="Times New Roman" panose="02020603050405020304" pitchFamily="18" charset="0"/>
            </a:endParaRPr>
          </a:p>
          <a:p>
            <a:pPr marL="0" lvl="0" indent="0" eaLnBrk="1" hangingPunct="1">
              <a:spcBef>
                <a:spcPts val="625"/>
              </a:spcBef>
              <a:spcAft>
                <a:spcPts val="500"/>
              </a:spcAft>
              <a:buSzTx/>
              <a:buFontTx/>
              <a:buNone/>
            </a:pPr>
            <a:r>
              <a:rPr lang="zh-CN" altLang="en-US" sz="2400" dirty="0">
                <a:solidFill>
                  <a:srgbClr val="30311D"/>
                </a:solidFill>
                <a:latin typeface="宋体" panose="02010600030101010101" pitchFamily="2" charset="-122"/>
              </a:rPr>
              <a:t>                               </a:t>
            </a:r>
            <a:endParaRPr lang="en-US" altLang="zh-CN" sz="2000" b="0" dirty="0">
              <a:solidFill>
                <a:srgbClr val="32220E"/>
              </a:solidFill>
              <a:latin typeface="Roboto Light" panose="02000000000000000000"/>
            </a:endParaRPr>
          </a:p>
          <a:p>
            <a:pPr marL="0" lvl="0" indent="0" eaLnBrk="1" hangingPunct="1">
              <a:spcBef>
                <a:spcPct val="0"/>
              </a:spcBef>
              <a:buSzTx/>
              <a:buFontTx/>
              <a:buNone/>
            </a:pPr>
            <a:endParaRPr lang="zh-CN" altLang="zh-CN" sz="1800" dirty="0">
              <a:solidFill>
                <a:srgbClr val="30311D"/>
              </a:solidFill>
            </a:endParaRPr>
          </a:p>
        </p:txBody>
      </p:sp>
    </p:spTree>
  </p:cSld>
  <p:clrMapOvr>
    <a:masterClrMapping/>
  </p:clrMapOvr>
  <p:transition>
    <p:sndAc>
      <p:stSnd>
        <p:snd r:embed="rId1" name="camera.wav"/>
      </p:stSnd>
    </p:sndAc>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85863" y="315913"/>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Ⅳ.Useful Expressions                              </a:t>
            </a:r>
            <a:b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1.Words and Phrases</a:t>
            </a:r>
            <a:br>
              <a:rPr kumimoji="0" lang="en-US" altLang="zh-CN" sz="40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endParaRPr kumimoji="0" lang="zh-CN" altLang="en-US" sz="40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1238250" y="1444625"/>
            <a:ext cx="7753350" cy="50800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Words</a:t>
            </a:r>
            <a:endPar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apology  n.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道歉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assure         </a:t>
            </a:r>
            <a:r>
              <a:rPr kumimoji="0" lang="en-US" altLang="zh-CN" sz="2000" b="0" i="0" u="none" strike="noStrike" kern="1200" cap="none" spc="0" normalizeH="0" baseline="0" noProof="0" dirty="0" err="1">
                <a:ln>
                  <a:noFill/>
                </a:ln>
                <a:solidFill>
                  <a:schemeClr val="accent4"/>
                </a:solidFill>
                <a:effectLst/>
                <a:uLnTx/>
                <a:uFillTx/>
                <a:latin typeface="Times New Roman" panose="02020603050405020304" pitchFamily="18" charset="0"/>
                <a:ea typeface="+mn-ea"/>
                <a:cs typeface="Times New Roman" panose="02020603050405020304" pitchFamily="18" charset="0"/>
              </a:rPr>
              <a:t>vt.</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保证</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clarify   </a:t>
            </a:r>
            <a:r>
              <a:rPr kumimoji="0" lang="en-US" altLang="zh-CN" sz="2000" b="0" i="0" u="none" strike="noStrike" kern="1200" cap="none" spc="0" normalizeH="0" baseline="0" noProof="0" dirty="0" err="1">
                <a:ln>
                  <a:noFill/>
                </a:ln>
                <a:solidFill>
                  <a:schemeClr val="accent4"/>
                </a:solidFill>
                <a:effectLst/>
                <a:uLnTx/>
                <a:uFillTx/>
                <a:latin typeface="Times New Roman" panose="02020603050405020304" pitchFamily="18" charset="0"/>
                <a:ea typeface="+mn-ea"/>
                <a:cs typeface="Times New Roman" panose="02020603050405020304" pitchFamily="18" charset="0"/>
              </a:rPr>
              <a:t>vt.</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澄清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compensation   n.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赔偿</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misunderstanding  n.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误会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rectify   </a:t>
            </a:r>
            <a:r>
              <a:rPr kumimoji="0" lang="en-US" altLang="zh-CN" sz="2000" b="0" i="0" u="none" strike="noStrike" kern="1200" cap="none" spc="0" normalizeH="0" baseline="0" noProof="0" dirty="0" err="1">
                <a:ln>
                  <a:noFill/>
                </a:ln>
                <a:solidFill>
                  <a:schemeClr val="accent4"/>
                </a:solidFill>
                <a:effectLst/>
                <a:uLnTx/>
                <a:uFillTx/>
                <a:latin typeface="Times New Roman" panose="02020603050405020304" pitchFamily="18" charset="0"/>
                <a:ea typeface="+mn-ea"/>
                <a:cs typeface="Times New Roman" panose="02020603050405020304" pitchFamily="18" charset="0"/>
              </a:rPr>
              <a:t>vt.</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改正</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regret   n. &amp; </a:t>
            </a:r>
            <a:r>
              <a:rPr kumimoji="0" lang="en-US" altLang="zh-CN" sz="2000" b="0" i="0" u="none" strike="noStrike" kern="1200" cap="none" spc="0" normalizeH="0" baseline="0" noProof="0" dirty="0" err="1">
                <a:ln>
                  <a:noFill/>
                </a:ln>
                <a:solidFill>
                  <a:schemeClr val="accent4"/>
                </a:solidFill>
                <a:effectLst/>
                <a:uLnTx/>
                <a:uFillTx/>
                <a:latin typeface="Times New Roman" panose="02020603050405020304" pitchFamily="18" charset="0"/>
                <a:ea typeface="+mn-ea"/>
                <a:cs typeface="Times New Roman" panose="02020603050405020304" pitchFamily="18" charset="0"/>
              </a:rPr>
              <a:t>vt.</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遗憾、后悔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reoccurrence  n.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重现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unforeseen adj.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无法预料的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unintentional  adj.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非故意的</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327150" y="1312863"/>
            <a:ext cx="7664450" cy="52117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Phrases    </a:t>
            </a:r>
            <a:endParaRPr kumimoji="0" lang="zh-CN"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an equitable settlement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公平解决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to tackle the problem properly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适宜处理问题</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to offset the difference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抵消差额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be attributed to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归因于</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make up for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弥补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in view of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关于</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900113" y="260668"/>
            <a:ext cx="8243888" cy="62658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2.	Sentence Structures</a:t>
            </a:r>
            <a:endPar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(1)Thank you for your letter of…, which has given us the opportunity to rectify a most unfortunate mistake.</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感谢贵方关于</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的来信，使我方有机会改正一个非常令人遗憾的错误。</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(2) We appreciate the opportunity to clarify this issue.</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有机会澄清此事，我方不胜感激。</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(3) Please accept our sincere apologies for…</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请接受我们为</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而做的道歉。</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(4)We assure you that this will not happen again.</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我们保证此类事件不再发生。</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(5)We assure you that we are doing all we can to speed delivery and offer our apologies for the inconvenience this delay is causing you.</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我方保证正在尽全力加快发货速度，并对此次延误给贵方带来的不便深感歉意。</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(6)In this circumstance I feel we should make amends for the inconvenience caused.</a:t>
            </a: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在这种情况下，我方认为应对给贵方造成的不便进行赔偿。</a:t>
            </a: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内容占位符 2"/>
          <p:cNvSpPr>
            <a:spLocks noGrp="1"/>
          </p:cNvSpPr>
          <p:nvPr>
            <p:ph idx="1"/>
          </p:nvPr>
        </p:nvSpPr>
        <p:spPr>
          <a:xfrm>
            <a:off x="1416050" y="1916748"/>
            <a:ext cx="7477125" cy="443865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In this unit, you will learn:  </a:t>
            </a:r>
            <a:endPar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ts val="0"/>
              </a:spcBef>
              <a:spcAft>
                <a:spcPct val="0"/>
              </a:spcAft>
              <a:buClrTx/>
              <a:buSzPct val="85000"/>
              <a:buFont typeface="Wingdings" panose="05000000000000000000" pitchFamily="2" charset="2"/>
              <a:buChar char="£"/>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the connotation of adjustment letter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ts val="0"/>
              </a:spcBef>
              <a:spcAft>
                <a:spcPct val="0"/>
              </a:spcAft>
              <a:buClrTx/>
              <a:buSzPct val="85000"/>
              <a:buFont typeface="Wingdings" panose="05000000000000000000" pitchFamily="2" charset="2"/>
              <a:buChar char="£"/>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how to write adjustments in a proper way;</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ts val="0"/>
              </a:spcBef>
              <a:spcAft>
                <a:spcPct val="0"/>
              </a:spcAft>
              <a:buClrTx/>
              <a:buSzPct val="85000"/>
              <a:buFont typeface="Wingdings" panose="05000000000000000000" pitchFamily="2" charset="2"/>
              <a:buChar char="£"/>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the format and the content of an adjustment letter;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ts val="0"/>
              </a:spcBef>
              <a:spcAft>
                <a:spcPct val="0"/>
              </a:spcAft>
              <a:buClrTx/>
              <a:buSzPct val="85000"/>
              <a:buFont typeface="Wingdings" panose="05000000000000000000" pitchFamily="2" charset="2"/>
              <a:buChar char="£"/>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how to apply some useful expressions for adjustment letter</a:t>
            </a:r>
            <a:r>
              <a:rPr lang="en-US" altLang="zh-CN"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a:t>
            </a:r>
            <a:r>
              <a:rPr lang="en-US" altLang="zh-CN" sz="2000" b="0" noProof="0" dirty="0">
                <a:ln>
                  <a:noFill/>
                </a:ln>
                <a:effectLst/>
                <a:uLnTx/>
                <a:uFillTx/>
                <a:latin typeface="Times New Roman" panose="02020603050405020304" pitchFamily="18" charset="0"/>
                <a:cs typeface="Times New Roman" panose="02020603050405020304" pitchFamily="18" charset="0"/>
                <a:sym typeface="+mn-ea"/>
              </a:rPr>
              <a:t>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ts val="0"/>
              </a:spcBef>
              <a:spcAft>
                <a:spcPct val="0"/>
              </a:spcAft>
              <a:buClrTx/>
              <a:buSzPct val="85000"/>
              <a:buFont typeface="Wingdings" panose="05000000000000000000" pitchFamily="2" charset="2"/>
              <a:buChar char="£"/>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the workplace requirements and ethics for writing adjustment letters.</a:t>
            </a:r>
            <a:endParaRPr kumimoji="0" lang="en-US" altLang="zh-CN" sz="3200" b="0" i="0" u="none" strike="noStrike" kern="1200" cap="none" spc="0" normalizeH="0" baseline="0" noProof="0" dirty="0">
              <a:ln>
                <a:noFill/>
              </a:ln>
              <a:solidFill>
                <a:schemeClr val="accent1"/>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ts val="0"/>
              </a:spcBef>
              <a:spcAft>
                <a:spcPct val="0"/>
              </a:spcAft>
              <a:buClrTx/>
              <a:buSzPct val="85000"/>
              <a:buFont typeface="Wingdings" panose="05000000000000000000" pitchFamily="2" charset="2"/>
              <a:buNone/>
              <a:defRPr/>
            </a:pPr>
            <a:endParaRPr kumimoji="0" lang="en-US" altLang="zh-CN" sz="3200" b="0" i="0" u="none" strike="noStrike" kern="1200" cap="none" spc="0" normalizeH="0" baseline="0" noProof="0" dirty="0">
              <a:ln>
                <a:noFill/>
              </a:ln>
              <a:solidFill>
                <a:schemeClr val="accent1"/>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ts val="0"/>
              </a:spcBef>
              <a:spcAft>
                <a:spcPct val="0"/>
              </a:spcAft>
              <a:buClrTx/>
              <a:buSzPct val="85000"/>
              <a:buFont typeface="Wingdings" panose="05000000000000000000" pitchFamily="2" charset="2"/>
              <a:buNone/>
              <a:defRPr/>
            </a:pPr>
            <a:r>
              <a:rPr kumimoji="0" lang="en-US" altLang="zh-CN" sz="3200" b="0" i="0" u="none" strike="noStrike" kern="1200" cap="none" spc="0" normalizeH="0" baseline="0" noProof="0" dirty="0">
                <a:ln>
                  <a:noFill/>
                </a:ln>
                <a:solidFill>
                  <a:schemeClr val="accent1"/>
                </a:solidFill>
                <a:effectLst/>
                <a:uLnTx/>
                <a:uFillTx/>
                <a:latin typeface="Times New Roman" panose="02020603050405020304" pitchFamily="18" charset="0"/>
                <a:ea typeface="+mn-ea"/>
                <a:cs typeface="Times New Roman" panose="02020603050405020304" pitchFamily="18" charset="0"/>
              </a:rPr>
              <a:t>        </a:t>
            </a:r>
            <a:endParaRPr kumimoji="0" lang="en-US" altLang="zh-CN" sz="3200" b="0" i="0" u="none" strike="noStrike" kern="1200" cap="none" spc="0" normalizeH="0" baseline="0" noProof="0" dirty="0">
              <a:ln>
                <a:noFill/>
              </a:ln>
              <a:solidFill>
                <a:schemeClr val="accent1"/>
              </a:solidFill>
              <a:effectLst/>
              <a:uLnTx/>
              <a:uFillTx/>
              <a:latin typeface="Times New Roman" panose="02020603050405020304" pitchFamily="18" charset="0"/>
              <a:ea typeface="+mn-ea"/>
              <a:cs typeface="Times New Roman" panose="02020603050405020304" pitchFamily="18" charset="0"/>
            </a:endParaRPr>
          </a:p>
        </p:txBody>
      </p:sp>
      <p:sp>
        <p:nvSpPr>
          <p:cNvPr id="5123" name="标题 1"/>
          <p:cNvSpPr>
            <a:spLocks noGrp="1"/>
          </p:cNvSpPr>
          <p:nvPr>
            <p:ph type="title"/>
          </p:nvPr>
        </p:nvSpPr>
        <p:spPr>
          <a:xfrm>
            <a:off x="1185863" y="621030"/>
            <a:ext cx="7958137" cy="1011238"/>
          </a:xfrm>
        </p:spPr>
        <p:txBody>
          <a:bodyPr vert="horz" wrap="square" lIns="91440" tIns="45720" rIns="91440" bIns="45720" anchor="ctr" anchorCtr="0"/>
          <a:p>
            <a:br>
              <a:rPr lang="en-US" altLang="zh-CN" dirty="0">
                <a:solidFill>
                  <a:schemeClr val="tx1"/>
                </a:solidFill>
              </a:rPr>
            </a:br>
            <a:r>
              <a:rPr lang="en-US" altLang="zh-CN" dirty="0">
                <a:solidFill>
                  <a:srgbClr val="282917"/>
                </a:solidFill>
                <a:latin typeface="Times New Roman" panose="02020603050405020304" pitchFamily="18" charset="0"/>
                <a:cs typeface="Times New Roman" panose="02020603050405020304" pitchFamily="18" charset="0"/>
              </a:rPr>
              <a:t>Ⅰ. </a:t>
            </a:r>
            <a:r>
              <a:rPr lang="en-US" altLang="zh-CN" u="sng" dirty="0">
                <a:solidFill>
                  <a:srgbClr val="282917"/>
                </a:solidFill>
                <a:latin typeface="Times New Roman" panose="02020603050405020304" pitchFamily="18" charset="0"/>
                <a:cs typeface="Times New Roman" panose="02020603050405020304" pitchFamily="18" charset="0"/>
              </a:rPr>
              <a:t>Learning Objectives</a:t>
            </a:r>
            <a:endParaRPr lang="zh-CN" altLang="en-US" dirty="0"/>
          </a:p>
        </p:txBody>
      </p:sp>
    </p:spTree>
  </p:cSld>
  <p:clrMapOvr>
    <a:masterClrMapping/>
  </p:clrMapOvr>
  <p:transition>
    <p:sndAc>
      <p:stSnd>
        <p:snd r:embed="rId1" name="camera.wav"/>
      </p:stSnd>
    </p:sndAc>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114743" y="116523"/>
            <a:ext cx="7961313" cy="5360988"/>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(7)If we were at fault we would certainly agree to your proposal, but the fact was that our goods were carefully packed by experienced workers and sent out in perfect condition.</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如果是我方的过错，我们肯定接受贵公司的建议，但事实上我们的产品是由有经验的工作人员精心包装并完好出厂的。</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(8)We agree that the usual high standards of our services were not met in this instance.</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我们同意在这件事情上，我们以往的高水平服务没有得以体现。</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(9)As a gesture of our regret , we are prepared to…</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为了表示我们的歉意，我们准备</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(10)To prevent re-occurrences we have implemented a system to manage this.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为防止类似事件发生，我们已经实施了一套相关管理机制。</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(11)We look forward to receiving your further bookings, and assure you that you will be served attentively and promptly.</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我们期盼继续为您服务，并保证您将得到精心快捷的服务。</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(12)We hope that these arrangements will be satisfactory and look forward to our future cooperation.</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希望贵方对我方所做的安排感到满意，并期待今后双方继续合作。</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55688" y="65088"/>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Ⅴ Strategy </a:t>
            </a:r>
            <a:endParaRPr kumimoji="0" lang="zh-CN" altLang="en-US"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pic>
        <p:nvPicPr>
          <p:cNvPr id="27651" name="Picture 15" descr="照1"/>
          <p:cNvPicPr>
            <a:picLocks noChangeAspect="1"/>
          </p:cNvPicPr>
          <p:nvPr/>
        </p:nvPicPr>
        <p:blipFill>
          <a:blip r:embed="rId1"/>
          <a:stretch>
            <a:fillRect/>
          </a:stretch>
        </p:blipFill>
        <p:spPr>
          <a:xfrm>
            <a:off x="8604250" y="404813"/>
            <a:ext cx="247650" cy="314325"/>
          </a:xfrm>
          <a:prstGeom prst="rect">
            <a:avLst/>
          </a:prstGeom>
          <a:noFill/>
          <a:ln w="9525">
            <a:noFill/>
          </a:ln>
        </p:spPr>
      </p:pic>
      <p:sp>
        <p:nvSpPr>
          <p:cNvPr id="27652" name="AutoShape 12"/>
          <p:cNvSpPr/>
          <p:nvPr/>
        </p:nvSpPr>
        <p:spPr>
          <a:xfrm>
            <a:off x="1258888" y="3644900"/>
            <a:ext cx="3384550" cy="1008063"/>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spcBef>
                <a:spcPct val="0"/>
              </a:spcBef>
              <a:buSzTx/>
              <a:buFontTx/>
              <a:buNone/>
            </a:pPr>
            <a:r>
              <a:rPr lang="en-US" altLang="zh-CN" sz="1600" b="0" dirty="0">
                <a:solidFill>
                  <a:srgbClr val="282917"/>
                </a:solidFill>
                <a:latin typeface="Times New Roman" panose="02020603050405020304" pitchFamily="18" charset="0"/>
                <a:cs typeface="Times New Roman" panose="02020603050405020304" pitchFamily="18" charset="0"/>
              </a:rPr>
              <a:t>Be polite and tactful to unreasonable complaint.</a:t>
            </a:r>
            <a:endParaRPr lang="en-US" altLang="zh-CN" sz="1600" b="0" dirty="0">
              <a:solidFill>
                <a:srgbClr val="282917"/>
              </a:solidFill>
              <a:latin typeface="Times New Roman" panose="02020603050405020304" pitchFamily="18" charset="0"/>
              <a:cs typeface="Times New Roman" panose="02020603050405020304" pitchFamily="18" charset="0"/>
            </a:endParaRPr>
          </a:p>
          <a:p>
            <a:pPr marL="0" lvl="0" indent="0">
              <a:spcBef>
                <a:spcPct val="0"/>
              </a:spcBef>
              <a:buSzTx/>
              <a:buFontTx/>
              <a:buNone/>
            </a:pPr>
            <a:r>
              <a:rPr lang="zh-CN" altLang="en-US" sz="1600" b="0" dirty="0">
                <a:solidFill>
                  <a:srgbClr val="282917"/>
                </a:solidFill>
                <a:latin typeface="Times New Roman" panose="02020603050405020304" pitchFamily="18" charset="0"/>
                <a:cs typeface="Times New Roman" panose="02020603050405020304" pitchFamily="18" charset="0"/>
              </a:rPr>
              <a:t>礼貌有技巧地应对不合理投诉</a:t>
            </a:r>
            <a:endParaRPr lang="en-US" altLang="zh-CN" sz="1600" b="0" dirty="0">
              <a:solidFill>
                <a:srgbClr val="282917"/>
              </a:solidFill>
            </a:endParaRPr>
          </a:p>
        </p:txBody>
      </p:sp>
      <p:sp>
        <p:nvSpPr>
          <p:cNvPr id="27653" name="AutoShape 11"/>
          <p:cNvSpPr/>
          <p:nvPr/>
        </p:nvSpPr>
        <p:spPr>
          <a:xfrm>
            <a:off x="1258888" y="5661025"/>
            <a:ext cx="3384550" cy="1008063"/>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spcBef>
                <a:spcPct val="0"/>
              </a:spcBef>
              <a:buSzTx/>
              <a:buFontTx/>
              <a:buNone/>
            </a:pPr>
            <a:r>
              <a:rPr lang="en-US" altLang="zh-CN" sz="1600" b="0" dirty="0">
                <a:solidFill>
                  <a:srgbClr val="282917"/>
                </a:solidFill>
                <a:latin typeface="Times New Roman" panose="02020603050405020304" pitchFamily="18" charset="0"/>
                <a:cs typeface="Times New Roman" panose="02020603050405020304" pitchFamily="18" charset="0"/>
              </a:rPr>
              <a:t>Assure future quality to retain customer loyalty.</a:t>
            </a:r>
            <a:endParaRPr lang="en-US" altLang="zh-CN" sz="1600" b="0" dirty="0">
              <a:solidFill>
                <a:srgbClr val="282917"/>
              </a:solidFill>
              <a:latin typeface="Times New Roman" panose="02020603050405020304" pitchFamily="18" charset="0"/>
              <a:cs typeface="Times New Roman" panose="02020603050405020304" pitchFamily="18" charset="0"/>
            </a:endParaRPr>
          </a:p>
          <a:p>
            <a:pPr marL="0" lvl="0" indent="0">
              <a:spcBef>
                <a:spcPct val="0"/>
              </a:spcBef>
              <a:buSzTx/>
              <a:buFontTx/>
              <a:buNone/>
            </a:pPr>
            <a:r>
              <a:rPr lang="zh-CN" altLang="en-US" sz="1600" b="0" dirty="0">
                <a:solidFill>
                  <a:srgbClr val="282917"/>
                </a:solidFill>
                <a:latin typeface="Times New Roman" panose="02020603050405020304" pitchFamily="18" charset="0"/>
                <a:cs typeface="Times New Roman" panose="02020603050405020304" pitchFamily="18" charset="0"/>
              </a:rPr>
              <a:t>承诺日后质量以维持客户忠诚</a:t>
            </a:r>
            <a:endParaRPr lang="en-US" altLang="zh-CN" sz="1600" b="0" dirty="0">
              <a:solidFill>
                <a:srgbClr val="282917"/>
              </a:solidFill>
              <a:latin typeface="Times New Roman" panose="02020603050405020304" pitchFamily="18" charset="0"/>
              <a:ea typeface="Times New Roman" panose="02020603050405020304" pitchFamily="18" charset="0"/>
            </a:endParaRPr>
          </a:p>
        </p:txBody>
      </p:sp>
      <p:sp>
        <p:nvSpPr>
          <p:cNvPr id="27654" name="AutoShape 14"/>
          <p:cNvSpPr/>
          <p:nvPr/>
        </p:nvSpPr>
        <p:spPr>
          <a:xfrm>
            <a:off x="755650" y="1052513"/>
            <a:ext cx="6308725" cy="444500"/>
          </a:xfrm>
          <a:prstGeom prst="roundRect">
            <a:avLst>
              <a:gd name="adj" fmla="val 16667"/>
            </a:avLst>
          </a:prstGeom>
          <a:solidFill>
            <a:srgbClr val="FFFFFF"/>
          </a:solidFill>
          <a:ln w="6350" cap="flat"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228600">
              <a:spcBef>
                <a:spcPct val="0"/>
              </a:spcBef>
              <a:buSzTx/>
              <a:buFontTx/>
              <a:buNone/>
            </a:pPr>
            <a:r>
              <a:rPr lang="en-US" altLang="zh-CN" sz="1800" i="1" dirty="0">
                <a:solidFill>
                  <a:schemeClr val="tx1"/>
                </a:solidFill>
              </a:rPr>
              <a:t>Tips for Writing Successful Adjustment Letters</a:t>
            </a:r>
            <a:endParaRPr lang="en-US" altLang="zh-CN" sz="1800" i="1" dirty="0">
              <a:solidFill>
                <a:schemeClr val="tx1"/>
              </a:solidFill>
            </a:endParaRPr>
          </a:p>
        </p:txBody>
      </p:sp>
      <p:sp>
        <p:nvSpPr>
          <p:cNvPr id="27655" name="AutoShape 9"/>
          <p:cNvSpPr/>
          <p:nvPr/>
        </p:nvSpPr>
        <p:spPr>
          <a:xfrm>
            <a:off x="1258888" y="1700213"/>
            <a:ext cx="3311525" cy="792162"/>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spcBef>
                <a:spcPct val="0"/>
              </a:spcBef>
              <a:buSzTx/>
              <a:buFontTx/>
              <a:buNone/>
            </a:pPr>
            <a:r>
              <a:rPr lang="en-US" altLang="zh-CN" sz="1600" b="0" dirty="0">
                <a:solidFill>
                  <a:srgbClr val="282917"/>
                </a:solidFill>
                <a:latin typeface="Times New Roman" panose="02020603050405020304" pitchFamily="18" charset="0"/>
                <a:cs typeface="Times New Roman" panose="02020603050405020304" pitchFamily="18" charset="0"/>
              </a:rPr>
              <a:t>Promise to investigate immediately.</a:t>
            </a:r>
            <a:endParaRPr lang="en-US" altLang="zh-CN" sz="1600" b="0" dirty="0">
              <a:solidFill>
                <a:srgbClr val="282917"/>
              </a:solidFill>
              <a:latin typeface="Times New Roman" panose="02020603050405020304" pitchFamily="18" charset="0"/>
              <a:cs typeface="Times New Roman" panose="02020603050405020304" pitchFamily="18" charset="0"/>
            </a:endParaRPr>
          </a:p>
          <a:p>
            <a:pPr marL="0" lvl="0" indent="0">
              <a:spcBef>
                <a:spcPct val="0"/>
              </a:spcBef>
              <a:buSzTx/>
              <a:buFontTx/>
              <a:buNone/>
            </a:pPr>
            <a:r>
              <a:rPr lang="zh-CN" altLang="en-US" sz="1600" b="0" dirty="0">
                <a:solidFill>
                  <a:srgbClr val="282917"/>
                </a:solidFill>
                <a:latin typeface="Times New Roman" panose="02020603050405020304" pitchFamily="18" charset="0"/>
                <a:cs typeface="Times New Roman" panose="02020603050405020304" pitchFamily="18" charset="0"/>
              </a:rPr>
              <a:t>承诺立即展开调查</a:t>
            </a:r>
            <a:endParaRPr lang="en-US" altLang="zh-CN" sz="1600" b="0" dirty="0">
              <a:solidFill>
                <a:srgbClr val="282917"/>
              </a:solidFill>
              <a:latin typeface="Times New Roman" panose="02020603050405020304" pitchFamily="18" charset="0"/>
              <a:ea typeface="Times New Roman" panose="02020603050405020304" pitchFamily="18" charset="0"/>
            </a:endParaRPr>
          </a:p>
        </p:txBody>
      </p:sp>
      <p:sp>
        <p:nvSpPr>
          <p:cNvPr id="27656" name="AutoShape 8"/>
          <p:cNvSpPr/>
          <p:nvPr/>
        </p:nvSpPr>
        <p:spPr>
          <a:xfrm>
            <a:off x="1258888" y="2781300"/>
            <a:ext cx="3384550" cy="649288"/>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spcBef>
                <a:spcPct val="0"/>
              </a:spcBef>
              <a:buSzTx/>
              <a:buFontTx/>
              <a:buNone/>
            </a:pPr>
            <a:r>
              <a:rPr lang="en-US" altLang="zh-CN" sz="1600" b="0" dirty="0">
                <a:solidFill>
                  <a:srgbClr val="282917"/>
                </a:solidFill>
                <a:latin typeface="Times New Roman" panose="02020603050405020304" pitchFamily="18" charset="0"/>
                <a:cs typeface="Times New Roman" panose="02020603050405020304" pitchFamily="18" charset="0"/>
              </a:rPr>
              <a:t>Express understanding and sympathy.</a:t>
            </a:r>
            <a:endParaRPr lang="en-US" altLang="zh-CN" sz="1600" b="0" dirty="0">
              <a:solidFill>
                <a:srgbClr val="282917"/>
              </a:solidFill>
              <a:latin typeface="Times New Roman" panose="02020603050405020304" pitchFamily="18" charset="0"/>
              <a:cs typeface="Times New Roman" panose="02020603050405020304" pitchFamily="18" charset="0"/>
            </a:endParaRPr>
          </a:p>
          <a:p>
            <a:pPr marL="0" lvl="0" indent="0">
              <a:spcBef>
                <a:spcPct val="0"/>
              </a:spcBef>
              <a:buSzTx/>
              <a:buFontTx/>
              <a:buNone/>
            </a:pPr>
            <a:r>
              <a:rPr lang="zh-CN" altLang="en-US" sz="1600" b="0" dirty="0">
                <a:solidFill>
                  <a:srgbClr val="282917"/>
                </a:solidFill>
                <a:latin typeface="Times New Roman" panose="02020603050405020304" pitchFamily="18" charset="0"/>
                <a:cs typeface="Times New Roman" panose="02020603050405020304" pitchFamily="18" charset="0"/>
              </a:rPr>
              <a:t>表示理解与同情</a:t>
            </a:r>
            <a:endParaRPr lang="en-US" altLang="zh-CN" sz="1600" b="0" dirty="0">
              <a:solidFill>
                <a:srgbClr val="282917"/>
              </a:solidFill>
              <a:latin typeface="Times New Roman" panose="02020603050405020304" pitchFamily="18" charset="0"/>
              <a:ea typeface="Times New Roman" panose="02020603050405020304" pitchFamily="18" charset="0"/>
            </a:endParaRPr>
          </a:p>
        </p:txBody>
      </p:sp>
      <p:sp>
        <p:nvSpPr>
          <p:cNvPr id="27657" name="AutoShape 4"/>
          <p:cNvSpPr/>
          <p:nvPr/>
        </p:nvSpPr>
        <p:spPr>
          <a:xfrm>
            <a:off x="1258888" y="4868863"/>
            <a:ext cx="3311525" cy="649287"/>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spcBef>
                <a:spcPct val="0"/>
              </a:spcBef>
              <a:buSzTx/>
              <a:buFontTx/>
              <a:buNone/>
            </a:pPr>
            <a:r>
              <a:rPr lang="en-US" altLang="zh-CN" sz="1600" b="0" dirty="0">
                <a:solidFill>
                  <a:srgbClr val="282917"/>
                </a:solidFill>
                <a:latin typeface="Times New Roman" panose="02020603050405020304" pitchFamily="18" charset="0"/>
                <a:cs typeface="Times New Roman" panose="02020603050405020304" pitchFamily="18" charset="0"/>
              </a:rPr>
              <a:t>Provide proper compensation plan. </a:t>
            </a:r>
            <a:endParaRPr lang="en-US" altLang="zh-CN" sz="1600" b="0" dirty="0">
              <a:solidFill>
                <a:srgbClr val="282917"/>
              </a:solidFill>
              <a:latin typeface="Times New Roman" panose="02020603050405020304" pitchFamily="18" charset="0"/>
              <a:cs typeface="Times New Roman" panose="02020603050405020304" pitchFamily="18" charset="0"/>
            </a:endParaRPr>
          </a:p>
          <a:p>
            <a:pPr marL="0" lvl="0" indent="0">
              <a:spcBef>
                <a:spcPct val="0"/>
              </a:spcBef>
              <a:buSzTx/>
              <a:buFontTx/>
              <a:buNone/>
            </a:pPr>
            <a:r>
              <a:rPr lang="zh-CN" altLang="en-US" sz="1600" b="0" dirty="0">
                <a:solidFill>
                  <a:srgbClr val="282917"/>
                </a:solidFill>
                <a:latin typeface="Times New Roman" panose="02020603050405020304" pitchFamily="18" charset="0"/>
                <a:cs typeface="Times New Roman" panose="02020603050405020304" pitchFamily="18" charset="0"/>
              </a:rPr>
              <a:t>提供适当的赔偿方案</a:t>
            </a:r>
            <a:endParaRPr lang="en-US" altLang="zh-CN" sz="1600" b="0" dirty="0">
              <a:solidFill>
                <a:srgbClr val="282917"/>
              </a:solidFill>
            </a:endParaRPr>
          </a:p>
        </p:txBody>
      </p:sp>
      <p:sp>
        <p:nvSpPr>
          <p:cNvPr id="27658" name="Rectangle 16"/>
          <p:cNvSpPr/>
          <p:nvPr/>
        </p:nvSpPr>
        <p:spPr>
          <a:xfrm>
            <a:off x="0" y="0"/>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266700">
              <a:spcBef>
                <a:spcPct val="0"/>
              </a:spcBef>
              <a:buSzTx/>
              <a:buFontTx/>
              <a:buNone/>
            </a:pPr>
            <a:r>
              <a:rPr lang="en-US" altLang="zh-CN" sz="1600" dirty="0">
                <a:solidFill>
                  <a:srgbClr val="30311D"/>
                </a:solidFill>
                <a:latin typeface="Times New Roman" panose="02020603050405020304" pitchFamily="18" charset="0"/>
                <a:cs typeface="Times New Roman" panose="02020603050405020304" pitchFamily="18" charset="0"/>
              </a:rPr>
              <a:t>                                      </a:t>
            </a:r>
            <a:endParaRPr lang="en-US" altLang="zh-CN" sz="1800" dirty="0">
              <a:solidFill>
                <a:srgbClr val="30311D"/>
              </a:solidFill>
            </a:endParaRPr>
          </a:p>
        </p:txBody>
      </p:sp>
      <p:sp>
        <p:nvSpPr>
          <p:cNvPr id="27659" name="Rectangle 17"/>
          <p:cNvSpPr/>
          <p:nvPr/>
        </p:nvSpPr>
        <p:spPr>
          <a:xfrm>
            <a:off x="0" y="809625"/>
            <a:ext cx="184150" cy="366713"/>
          </a:xfrm>
          <a:prstGeom prst="rect">
            <a:avLst/>
          </a:prstGeom>
          <a:noFill/>
          <a:ln w="9525">
            <a:noFill/>
          </a:ln>
          <a:effectLst>
            <a:prstShdw prst="shdw13" dist="53882" dir="13499999">
              <a:schemeClr val="bg2">
                <a:alpha val="50000"/>
              </a:schemeClr>
            </a:prstShdw>
          </a:effectLst>
        </p:spPr>
        <p:txBody>
          <a:bodyPr wrap="none" anchor="ctr" anchorCtr="0">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Tx/>
              <a:buNone/>
            </a:pPr>
            <a:endParaRPr lang="zh-CN" altLang="en-US" sz="1800" dirty="0">
              <a:solidFill>
                <a:srgbClr val="30311D"/>
              </a:solidFill>
            </a:endParaRPr>
          </a:p>
        </p:txBody>
      </p:sp>
      <p:sp>
        <p:nvSpPr>
          <p:cNvPr id="34835" name="Rectangle 19"/>
          <p:cNvSpPr>
            <a:spLocks noChangeArrowheads="1"/>
          </p:cNvSpPr>
          <p:nvPr/>
        </p:nvSpPr>
        <p:spPr bwMode="auto">
          <a:xfrm>
            <a:off x="0" y="1039813"/>
            <a:ext cx="355600" cy="915988"/>
          </a:xfrm>
          <a:prstGeom prst="rect">
            <a:avLst/>
          </a:prstGeom>
          <a:noFill/>
          <a:ln w="9525">
            <a:noFill/>
            <a:miter lim="800000"/>
          </a:ln>
          <a:effectLst>
            <a:prstShdw prst="shdw13" dist="53882" dir="13500000">
              <a:schemeClr val="bg2">
                <a:alpha val="50000"/>
              </a:schemeClr>
            </a:prstShdw>
          </a:effectLst>
        </p:spPr>
        <p:txBody>
          <a:bodyPr wrap="none" anchor="ctr">
            <a:spAutoFit/>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1" i="0" u="none" strike="noStrike" kern="1200" cap="none" spc="0" normalizeH="0" baseline="0" noProof="0">
              <a:ln>
                <a:noFill/>
              </a:ln>
              <a:solidFill>
                <a:srgbClr val="30311D"/>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srgbClr val="30311D"/>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endParaRPr kumimoji="0" lang="en-US" altLang="zh-CN" sz="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endParaRPr kumimoji="0" lang="en-US" altLang="zh-CN"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7661" name="AutoShape 14"/>
          <p:cNvSpPr/>
          <p:nvPr/>
        </p:nvSpPr>
        <p:spPr>
          <a:xfrm>
            <a:off x="4859338" y="1557338"/>
            <a:ext cx="4105275" cy="965200"/>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p>
            <a:pPr algn="just" eaLnBrk="1" hangingPunct="1"/>
            <a:r>
              <a:rPr lang="en-US" altLang="zh-CN" sz="1200" dirty="0">
                <a:latin typeface="Times New Roman" panose="02020603050405020304" pitchFamily="18" charset="0"/>
              </a:rPr>
              <a:t>The objective of an adjustment letter is to inform the reader that an unsatisfactory situation is being corrected. Stick to the facts of the adjustment and your reader will comprehend the corrective action that you are offering or have already implemented.  </a:t>
            </a:r>
            <a:endParaRPr lang="en-US" altLang="zh-CN" sz="1200" dirty="0">
              <a:latin typeface="Arial" panose="020B0604020202020204" pitchFamily="34" charset="0"/>
            </a:endParaRPr>
          </a:p>
        </p:txBody>
      </p:sp>
      <p:sp>
        <p:nvSpPr>
          <p:cNvPr id="27662" name="AutoShape 15"/>
          <p:cNvSpPr/>
          <p:nvPr/>
        </p:nvSpPr>
        <p:spPr>
          <a:xfrm>
            <a:off x="4859338" y="2636838"/>
            <a:ext cx="4105275" cy="936625"/>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p>
            <a:pPr algn="just" eaLnBrk="1" hangingPunct="1"/>
            <a:r>
              <a:rPr lang="en-US" altLang="zh-CN" sz="1200" dirty="0">
                <a:latin typeface="Times New Roman" panose="02020603050405020304" pitchFamily="18" charset="0"/>
              </a:rPr>
              <a:t>Keep in mind that your reader has been inconvenienced; therefore, your empathy will make the reader feel much more comfortable and give him interest to read the letter. Additionally, it also best to express gratitude for the sent letter.</a:t>
            </a:r>
            <a:endParaRPr lang="en-US" altLang="zh-CN" sz="1200" dirty="0">
              <a:latin typeface="Arial" panose="020B0604020202020204" pitchFamily="34" charset="0"/>
            </a:endParaRPr>
          </a:p>
        </p:txBody>
      </p:sp>
      <p:sp>
        <p:nvSpPr>
          <p:cNvPr id="27663" name="_s1046"/>
          <p:cNvSpPr/>
          <p:nvPr/>
        </p:nvSpPr>
        <p:spPr>
          <a:xfrm>
            <a:off x="4859338" y="3716338"/>
            <a:ext cx="4105275" cy="863600"/>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just" eaLnBrk="1" hangingPunct="1"/>
            <a:r>
              <a:rPr lang="en-US" altLang="zh-CN" sz="1200" dirty="0">
                <a:latin typeface="Times New Roman" panose="02020603050405020304" pitchFamily="18" charset="0"/>
              </a:rPr>
              <a:t>If the complaint was unreasonable or incorrect, remember to remain tactful, explain the reasons clearly and with every courtesy. Otherwise, immediate refusal of the complaint could worsen the situation.</a:t>
            </a:r>
            <a:endParaRPr lang="en-US" altLang="zh-CN" sz="1200" dirty="0">
              <a:latin typeface="Arial" panose="020B0604020202020204" pitchFamily="34" charset="0"/>
            </a:endParaRPr>
          </a:p>
        </p:txBody>
      </p:sp>
      <p:sp>
        <p:nvSpPr>
          <p:cNvPr id="27664" name="圆角矩形 29"/>
          <p:cNvSpPr/>
          <p:nvPr/>
        </p:nvSpPr>
        <p:spPr>
          <a:xfrm>
            <a:off x="4859338" y="4797425"/>
            <a:ext cx="4105275" cy="887413"/>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just" eaLnBrk="1" hangingPunct="1"/>
            <a:r>
              <a:rPr lang="en-US" altLang="zh-CN" sz="1200" dirty="0">
                <a:latin typeface="Times New Roman" panose="02020603050405020304" pitchFamily="18" charset="0"/>
              </a:rPr>
              <a:t>It will be practical to mention the actions and the compensation plan that the company will undergo to make up for the problem. Explanations for why the situation occurred are of less importance than the solution.</a:t>
            </a:r>
            <a:endParaRPr lang="en-US" altLang="zh-CN" sz="1200" dirty="0">
              <a:latin typeface="Arial" panose="020B0604020202020204" pitchFamily="34" charset="0"/>
            </a:endParaRPr>
          </a:p>
        </p:txBody>
      </p:sp>
      <p:sp>
        <p:nvSpPr>
          <p:cNvPr id="27665" name="圆角矩形 26"/>
          <p:cNvSpPr/>
          <p:nvPr/>
        </p:nvSpPr>
        <p:spPr>
          <a:xfrm>
            <a:off x="4859338" y="5805488"/>
            <a:ext cx="4105275" cy="863600"/>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just" eaLnBrk="1" hangingPunct="1"/>
            <a:r>
              <a:rPr lang="en-US" altLang="zh-CN" sz="1200" dirty="0">
                <a:latin typeface="Times New Roman" panose="02020603050405020304" pitchFamily="18" charset="0"/>
              </a:rPr>
              <a:t>Nobody could avoid making mistakes and when a business owns up to one it is necessary to renew the customer's confidence in a continued business relationship.</a:t>
            </a:r>
            <a:endParaRPr lang="en-US" altLang="zh-CN" sz="1200" dirty="0">
              <a:latin typeface="Arial" panose="020B0604020202020204" pitchFamily="34" charset="0"/>
            </a:endParaRPr>
          </a:p>
        </p:txBody>
      </p:sp>
      <p:cxnSp>
        <p:nvCxnSpPr>
          <p:cNvPr id="27666" name="AutoShape 19"/>
          <p:cNvCxnSpPr/>
          <p:nvPr/>
        </p:nvCxnSpPr>
        <p:spPr>
          <a:xfrm>
            <a:off x="1042988" y="1484313"/>
            <a:ext cx="0" cy="4752975"/>
          </a:xfrm>
          <a:prstGeom prst="straightConnector1">
            <a:avLst/>
          </a:prstGeom>
          <a:ln w="9525" cap="rnd" cmpd="sng">
            <a:solidFill>
              <a:srgbClr val="000001"/>
            </a:solidFill>
            <a:prstDash val="sysDot"/>
            <a:headEnd type="none" w="med" len="med"/>
            <a:tailEnd type="none" w="med" len="med"/>
          </a:ln>
        </p:spPr>
      </p:cxnSp>
      <p:cxnSp>
        <p:nvCxnSpPr>
          <p:cNvPr id="27667" name="AutoShape 20"/>
          <p:cNvCxnSpPr/>
          <p:nvPr/>
        </p:nvCxnSpPr>
        <p:spPr>
          <a:xfrm>
            <a:off x="1042988" y="2060575"/>
            <a:ext cx="215900" cy="0"/>
          </a:xfrm>
          <a:prstGeom prst="straightConnector1">
            <a:avLst/>
          </a:prstGeom>
          <a:ln w="9525" cap="rnd" cmpd="sng">
            <a:solidFill>
              <a:srgbClr val="000001"/>
            </a:solidFill>
            <a:prstDash val="sysDot"/>
            <a:headEnd type="none" w="med" len="med"/>
            <a:tailEnd type="none" w="med" len="med"/>
          </a:ln>
        </p:spPr>
      </p:cxnSp>
      <p:cxnSp>
        <p:nvCxnSpPr>
          <p:cNvPr id="27668" name="AutoShape 21"/>
          <p:cNvCxnSpPr/>
          <p:nvPr/>
        </p:nvCxnSpPr>
        <p:spPr>
          <a:xfrm>
            <a:off x="1042988" y="3068638"/>
            <a:ext cx="215900" cy="0"/>
          </a:xfrm>
          <a:prstGeom prst="straightConnector1">
            <a:avLst/>
          </a:prstGeom>
          <a:ln w="9525" cap="rnd" cmpd="sng">
            <a:solidFill>
              <a:srgbClr val="000001"/>
            </a:solidFill>
            <a:prstDash val="sysDot"/>
            <a:headEnd type="none" w="med" len="med"/>
            <a:tailEnd type="none" w="med" len="med"/>
          </a:ln>
        </p:spPr>
      </p:cxnSp>
      <p:cxnSp>
        <p:nvCxnSpPr>
          <p:cNvPr id="27669" name="AutoShape 22"/>
          <p:cNvCxnSpPr/>
          <p:nvPr/>
        </p:nvCxnSpPr>
        <p:spPr>
          <a:xfrm>
            <a:off x="1042988" y="4076700"/>
            <a:ext cx="215900" cy="635"/>
          </a:xfrm>
          <a:prstGeom prst="straightConnector1">
            <a:avLst/>
          </a:prstGeom>
          <a:ln w="9525" cap="rnd" cmpd="sng">
            <a:solidFill>
              <a:srgbClr val="000001"/>
            </a:solidFill>
            <a:prstDash val="sysDot"/>
            <a:headEnd type="none" w="med" len="med"/>
            <a:tailEnd type="none" w="med" len="med"/>
          </a:ln>
        </p:spPr>
      </p:cxnSp>
      <p:cxnSp>
        <p:nvCxnSpPr>
          <p:cNvPr id="27670" name="AutoShape 23"/>
          <p:cNvCxnSpPr/>
          <p:nvPr/>
        </p:nvCxnSpPr>
        <p:spPr>
          <a:xfrm flipV="1">
            <a:off x="1042988" y="5157153"/>
            <a:ext cx="215900" cy="635"/>
          </a:xfrm>
          <a:prstGeom prst="straightConnector1">
            <a:avLst/>
          </a:prstGeom>
          <a:ln w="9525" cap="rnd" cmpd="sng">
            <a:solidFill>
              <a:srgbClr val="000001"/>
            </a:solidFill>
            <a:prstDash val="sysDot"/>
            <a:headEnd type="none" w="med" len="med"/>
            <a:tailEnd type="none" w="med" len="med"/>
          </a:ln>
        </p:spPr>
      </p:cxnSp>
      <p:cxnSp>
        <p:nvCxnSpPr>
          <p:cNvPr id="27671" name="AutoShape 24"/>
          <p:cNvCxnSpPr/>
          <p:nvPr/>
        </p:nvCxnSpPr>
        <p:spPr>
          <a:xfrm>
            <a:off x="1042988" y="6237288"/>
            <a:ext cx="215900" cy="0"/>
          </a:xfrm>
          <a:prstGeom prst="straightConnector1">
            <a:avLst/>
          </a:prstGeom>
          <a:ln w="9525" cap="rnd" cmpd="sng">
            <a:solidFill>
              <a:srgbClr val="000001"/>
            </a:solidFill>
            <a:prstDash val="sysDot"/>
            <a:headEnd type="none" w="med" len="med"/>
            <a:tailEnd type="none" w="med" len="med"/>
          </a:ln>
        </p:spPr>
      </p:cxnSp>
    </p:spTree>
  </p:cSld>
  <p:clrMapOvr>
    <a:masterClrMapping/>
  </p:clrMapOvr>
  <p:transition>
    <p:sndAc>
      <p:stSnd>
        <p:snd r:embed="rId2" name="camera.wav"/>
      </p:stSnd>
    </p:sndAc>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20775" y="1031875"/>
            <a:ext cx="7820025" cy="77628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VI. </a:t>
            </a:r>
            <a:r>
              <a:rPr kumimoji="0" lang="en-US" altLang="zh-CN" sz="4000" b="1" i="0" u="sng"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Practice</a:t>
            </a: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                                    </a:t>
            </a:r>
            <a:br>
              <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Task 4 </a:t>
            </a:r>
            <a:b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Directions: Translate the following English sentences to Chinese and vice versa.</a:t>
            </a:r>
            <a:b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br>
              <a:rPr kumimoji="0" lang="en-US"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br>
              <a:rPr kumimoji="0" lang="zh-CN"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endParaRPr kumimoji="0" lang="zh-CN" altLang="en-US"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1030288" y="1917700"/>
            <a:ext cx="7961313" cy="4606925"/>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1.We really regret to have learned that there was </a:t>
            </a:r>
            <a:r>
              <a:rPr kumimoji="0" lang="en-US" altLang="zh-CN"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 mix-up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in your ordered goods.</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（混淆）</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2.The mistake is totally our own and we </a:t>
            </a:r>
            <a:r>
              <a:rPr kumimoji="0" lang="en-US" altLang="zh-CN"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sincerely apologize</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for the trouble it has caused you.</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（真诚道歉）</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3.From the details described in your letter, it is obvious that </a:t>
            </a:r>
            <a:r>
              <a:rPr kumimoji="0" lang="en-US" altLang="zh-CN"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on this occasion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 mistake was made.</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（在这种情况下）</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30722" name="内容占位符 2"/>
          <p:cNvSpPr>
            <a:spLocks noGrp="1"/>
          </p:cNvSpPr>
          <p:nvPr/>
        </p:nvSpPr>
        <p:spPr>
          <a:xfrm>
            <a:off x="1187133" y="2564448"/>
            <a:ext cx="7961312"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cs typeface="Times New Roman" panose="02020603050405020304" pitchFamily="18" charset="0"/>
              </a:rPr>
              <a:t>1.</a:t>
            </a:r>
            <a:r>
              <a:rPr lang="zh-CN" altLang="en-US" sz="2000" b="0" dirty="0">
                <a:latin typeface="Times New Roman" panose="02020603050405020304" pitchFamily="18" charset="0"/>
                <a:cs typeface="Times New Roman" panose="02020603050405020304" pitchFamily="18" charset="0"/>
              </a:rPr>
              <a:t>得知错发货物，我方深表歉意。</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r>
              <a:rPr lang="en-US" altLang="zh-CN" sz="2000" b="0" dirty="0">
                <a:latin typeface="Times New Roman" panose="02020603050405020304" pitchFamily="18" charset="0"/>
                <a:cs typeface="Times New Roman" panose="02020603050405020304" pitchFamily="18" charset="0"/>
              </a:rPr>
              <a:t>2.</a:t>
            </a:r>
            <a:r>
              <a:rPr lang="zh-CN" altLang="en-US" sz="2000" b="0" dirty="0">
                <a:latin typeface="Times New Roman" panose="02020603050405020304" pitchFamily="18" charset="0"/>
                <a:cs typeface="Times New Roman" panose="02020603050405020304" pitchFamily="18" charset="0"/>
              </a:rPr>
              <a:t>我方对所造成的麻烦做出真诚道歉并愿意承担所有过失。</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r>
              <a:rPr lang="en-US" altLang="zh-CN" sz="2000" b="0" dirty="0">
                <a:latin typeface="Times New Roman" panose="02020603050405020304" pitchFamily="18" charset="0"/>
                <a:cs typeface="Times New Roman" panose="02020603050405020304" pitchFamily="18" charset="0"/>
              </a:rPr>
              <a:t>3.</a:t>
            </a:r>
            <a:r>
              <a:rPr lang="zh-CN" altLang="en-US" sz="2000" b="0" dirty="0">
                <a:latin typeface="Times New Roman" panose="02020603050405020304" pitchFamily="18" charset="0"/>
                <a:cs typeface="Times New Roman" panose="02020603050405020304" pitchFamily="18" charset="0"/>
              </a:rPr>
              <a:t>从您来信中所描述的细节看来，在这种情况下显然出了差错。</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22">
                                            <p:txEl>
                                              <p:pRg st="0" end="0"/>
                                            </p:txEl>
                                          </p:spTgt>
                                        </p:tgtEl>
                                        <p:attrNameLst>
                                          <p:attrName>style.visibility</p:attrName>
                                        </p:attrNameLst>
                                      </p:cBhvr>
                                      <p:to>
                                        <p:strVal val="visible"/>
                                      </p:to>
                                    </p:set>
                                    <p:anim calcmode="lin" valueType="num">
                                      <p:cBhvr additive="base">
                                        <p:cTn id="7" dur="500" fill="hold"/>
                                        <p:tgtEl>
                                          <p:spTgt spid="307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22">
                                            <p:txEl>
                                              <p:pRg st="3" end="3"/>
                                            </p:txEl>
                                          </p:spTgt>
                                        </p:tgtEl>
                                        <p:attrNameLst>
                                          <p:attrName>style.visibility</p:attrName>
                                        </p:attrNameLst>
                                      </p:cBhvr>
                                      <p:to>
                                        <p:strVal val="visible"/>
                                      </p:to>
                                    </p:set>
                                    <p:anim calcmode="lin" valueType="num">
                                      <p:cBhvr additive="base">
                                        <p:cTn id="13" dur="500" fill="hold"/>
                                        <p:tgtEl>
                                          <p:spTgt spid="3072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072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22">
                                            <p:txEl>
                                              <p:pRg st="6" end="6"/>
                                            </p:txEl>
                                          </p:spTgt>
                                        </p:tgtEl>
                                        <p:attrNameLst>
                                          <p:attrName>style.visibility</p:attrName>
                                        </p:attrNameLst>
                                      </p:cBhvr>
                                      <p:to>
                                        <p:strVal val="visible"/>
                                      </p:to>
                                    </p:set>
                                    <p:anim calcmode="lin" valueType="num">
                                      <p:cBhvr additive="base">
                                        <p:cTn id="19" dur="500" fill="hold"/>
                                        <p:tgtEl>
                                          <p:spTgt spid="3072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072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20775" y="1031875"/>
            <a:ext cx="7820025" cy="77628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VI. </a:t>
            </a:r>
            <a:r>
              <a:rPr kumimoji="0" lang="en-US" altLang="zh-CN" sz="4000" b="1" i="0" u="sng"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Practice</a:t>
            </a: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                                    </a:t>
            </a:r>
            <a:br>
              <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Task 4 </a:t>
            </a:r>
            <a:b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Directions: Translate the following English sentences to Chinese and vice versa.</a:t>
            </a:r>
            <a:b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br>
              <a:rPr kumimoji="0" lang="en-US"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br>
              <a:rPr kumimoji="0" lang="zh-CN"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endParaRPr kumimoji="0" lang="zh-CN" altLang="en-US"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1030288" y="1917700"/>
            <a:ext cx="7961313" cy="4606925"/>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4.We </a:t>
            </a:r>
            <a:r>
              <a:rPr kumimoji="0" lang="en-US" altLang="zh-CN"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sympathize</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with your problem but regret that we cannot accept your suggestion.</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（表示同情）</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5.We trust you will accept this as being a fair and </a:t>
            </a:r>
            <a:r>
              <a:rPr kumimoji="0" lang="en-US" altLang="zh-CN"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reasonable solution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of the matter.(</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公平合理的解决方法</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lang="en-US" altLang="zh-CN"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6.</a:t>
            </a:r>
            <a:r>
              <a:rPr lang="zh-CN" altLang="en-US"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对于贵方在关于</a:t>
            </a:r>
            <a:r>
              <a:rPr lang="en-US" altLang="zh-CN"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a:t>
            </a:r>
            <a:r>
              <a:rPr lang="zh-CN" altLang="en-US"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的来信中指出的</a:t>
            </a:r>
            <a:r>
              <a:rPr lang="zh-CN" altLang="en-US" sz="2000" b="0" u="dotted"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严重问题</a:t>
            </a:r>
            <a:r>
              <a:rPr lang="zh-CN" altLang="en-US"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，我方深表歉意。</a:t>
            </a:r>
            <a:r>
              <a:rPr lang="en-US" altLang="zh-CN"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(serious problem)</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30722" name="内容占位符 2"/>
          <p:cNvSpPr>
            <a:spLocks noGrp="1"/>
          </p:cNvSpPr>
          <p:nvPr/>
        </p:nvSpPr>
        <p:spPr>
          <a:xfrm>
            <a:off x="1115378" y="2564448"/>
            <a:ext cx="7961312"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cs typeface="Times New Roman" panose="02020603050405020304" pitchFamily="18" charset="0"/>
              </a:rPr>
              <a:t>4.</a:t>
            </a:r>
            <a:r>
              <a:rPr lang="zh-CN" altLang="en-US" sz="2000" b="0" dirty="0">
                <a:latin typeface="Times New Roman" panose="02020603050405020304" pitchFamily="18" charset="0"/>
                <a:cs typeface="Times New Roman" panose="02020603050405020304" pitchFamily="18" charset="0"/>
              </a:rPr>
              <a:t>我方对贵公司所面临的问题深表同情，但是很抱歉我们无法接受您的建议。</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r>
              <a:rPr lang="en-US" altLang="zh-CN" sz="2000" b="0" dirty="0">
                <a:latin typeface="Times New Roman" panose="02020603050405020304" pitchFamily="18" charset="0"/>
                <a:cs typeface="Times New Roman" panose="02020603050405020304" pitchFamily="18" charset="0"/>
              </a:rPr>
              <a:t>5.</a:t>
            </a:r>
            <a:r>
              <a:rPr lang="zh-CN" altLang="en-US" sz="2000" b="0" dirty="0">
                <a:latin typeface="Times New Roman" panose="02020603050405020304" pitchFamily="18" charset="0"/>
                <a:cs typeface="Times New Roman" panose="02020603050405020304" pitchFamily="18" charset="0"/>
              </a:rPr>
              <a:t>我方相信您能接受这是一个公平合理的解决方法。</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r>
              <a:rPr lang="en-US" altLang="zh-CN" sz="2000" b="0" dirty="0">
                <a:latin typeface="Times New Roman" panose="02020603050405020304" pitchFamily="18" charset="0"/>
                <a:cs typeface="Times New Roman" panose="02020603050405020304" pitchFamily="18" charset="0"/>
              </a:rPr>
              <a:t>6.We deeply regret for the serious problem pointed out in your letter on...</a:t>
            </a:r>
            <a:endParaRPr lang="en-US" altLang="zh-CN" sz="2000" b="0" dirty="0">
              <a:latin typeface="Times New Roman" panose="02020603050405020304" pitchFamily="18" charset="0"/>
              <a:cs typeface="Times New Roman" panose="02020603050405020304" pitchFamily="18" charset="0"/>
            </a:endParaRPr>
          </a:p>
          <a:p>
            <a:pPr>
              <a:buNone/>
            </a:pPr>
            <a:r>
              <a:rPr lang="en-US" altLang="zh-CN" sz="2000" b="0" dirty="0">
                <a:latin typeface="Times New Roman" panose="02020603050405020304" pitchFamily="18" charset="0"/>
                <a:cs typeface="Times New Roman" panose="02020603050405020304" pitchFamily="18" charset="0"/>
              </a:rPr>
              <a:t> </a:t>
            </a:r>
            <a:endParaRPr lang="zh-CN" altLang="en-US" sz="200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22">
                                            <p:txEl>
                                              <p:pRg st="0" end="0"/>
                                            </p:txEl>
                                          </p:spTgt>
                                        </p:tgtEl>
                                        <p:attrNameLst>
                                          <p:attrName>style.visibility</p:attrName>
                                        </p:attrNameLst>
                                      </p:cBhvr>
                                      <p:to>
                                        <p:strVal val="visible"/>
                                      </p:to>
                                    </p:set>
                                    <p:anim calcmode="lin" valueType="num">
                                      <p:cBhvr additive="base">
                                        <p:cTn id="7" dur="500" fill="hold"/>
                                        <p:tgtEl>
                                          <p:spTgt spid="307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22">
                                            <p:txEl>
                                              <p:pRg st="3" end="3"/>
                                            </p:txEl>
                                          </p:spTgt>
                                        </p:tgtEl>
                                        <p:attrNameLst>
                                          <p:attrName>style.visibility</p:attrName>
                                        </p:attrNameLst>
                                      </p:cBhvr>
                                      <p:to>
                                        <p:strVal val="visible"/>
                                      </p:to>
                                    </p:set>
                                    <p:anim calcmode="lin" valueType="num">
                                      <p:cBhvr additive="base">
                                        <p:cTn id="13" dur="500" fill="hold"/>
                                        <p:tgtEl>
                                          <p:spTgt spid="3072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072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22">
                                            <p:txEl>
                                              <p:pRg st="6" end="6"/>
                                            </p:txEl>
                                          </p:spTgt>
                                        </p:tgtEl>
                                        <p:attrNameLst>
                                          <p:attrName>style.visibility</p:attrName>
                                        </p:attrNameLst>
                                      </p:cBhvr>
                                      <p:to>
                                        <p:strVal val="visible"/>
                                      </p:to>
                                    </p:set>
                                    <p:anim calcmode="lin" valueType="num">
                                      <p:cBhvr additive="base">
                                        <p:cTn id="19" dur="500" fill="hold"/>
                                        <p:tgtEl>
                                          <p:spTgt spid="3072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072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0722">
                                            <p:txEl>
                                              <p:pRg st="7" end="7"/>
                                            </p:txEl>
                                          </p:spTgt>
                                        </p:tgtEl>
                                        <p:attrNameLst>
                                          <p:attrName>style.visibility</p:attrName>
                                        </p:attrNameLst>
                                      </p:cBhvr>
                                      <p:to>
                                        <p:strVal val="visible"/>
                                      </p:to>
                                    </p:set>
                                    <p:anim calcmode="lin" valueType="num">
                                      <p:cBhvr additive="base">
                                        <p:cTn id="25" dur="500" fill="hold"/>
                                        <p:tgtEl>
                                          <p:spTgt spid="30722">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072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1"/>
          <p:cNvSpPr>
            <a:spLocks noGrp="1"/>
          </p:cNvSpPr>
          <p:nvPr>
            <p:ph type="title"/>
          </p:nvPr>
        </p:nvSpPr>
        <p:spPr/>
        <p:txBody>
          <a:bodyPr vert="horz" wrap="square" lIns="91440" tIns="45720" rIns="91440" bIns="45720" anchor="ctr" anchorCtr="0"/>
          <a:p>
            <a:endParaRPr lang="zh-CN" altLang="en-US" dirty="0"/>
          </a:p>
        </p:txBody>
      </p:sp>
      <p:sp>
        <p:nvSpPr>
          <p:cNvPr id="3" name="内容占位符 2"/>
          <p:cNvSpPr>
            <a:spLocks noGrp="1"/>
          </p:cNvSpPr>
          <p:nvPr>
            <p:ph idx="1"/>
          </p:nvPr>
        </p:nvSpPr>
        <p:spPr>
          <a:xfrm>
            <a:off x="1055688" y="1196658"/>
            <a:ext cx="7961313" cy="300831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7.</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鉴于此，我方断定货物损坏是由于运输过程中的粗鲁搬运所致，建议贵方向运输公司</a:t>
            </a:r>
            <a:r>
              <a:rPr kumimoji="0" lang="zh-CN" altLang="en-US"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索赔</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(make a claim)</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8.</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希望贵方对我方的</a:t>
            </a:r>
            <a:r>
              <a:rPr kumimoji="0" lang="zh-CN" altLang="en-US"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赔偿方案</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感到满意。</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(compensation plan)</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9.</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我方再次为这一</a:t>
            </a:r>
            <a:r>
              <a:rPr kumimoji="0" lang="zh-CN" altLang="en-US"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令人遗憾</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的错误道歉，并保证此类事件将不再发生。</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(unfortunate mistake)</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10.</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贵方的来函清楚地表明我方</a:t>
            </a:r>
            <a:r>
              <a:rPr kumimoji="0" lang="zh-CN" altLang="en-US"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此次</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的疏漏所在。（</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on this occasion</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30722" name="内容占位符 2"/>
          <p:cNvSpPr>
            <a:spLocks noGrp="1"/>
          </p:cNvSpPr>
          <p:nvPr/>
        </p:nvSpPr>
        <p:spPr>
          <a:xfrm>
            <a:off x="1043623" y="1916113"/>
            <a:ext cx="7961312"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cs typeface="Times New Roman" panose="02020603050405020304" pitchFamily="18" charset="0"/>
              </a:rPr>
              <a:t>7.With regard to this, we are sure the damage was made through careless handling during delivery and we advise you had better make a claim against the shipping company.</a:t>
            </a:r>
            <a:endParaRPr lang="en-US" altLang="zh-CN" sz="2000" b="0" dirty="0">
              <a:latin typeface="Times New Roman" panose="02020603050405020304" pitchFamily="18" charset="0"/>
              <a:cs typeface="Times New Roman" panose="02020603050405020304" pitchFamily="18" charset="0"/>
            </a:endParaRPr>
          </a:p>
          <a:p>
            <a:pPr>
              <a:buNone/>
            </a:pPr>
            <a:endParaRPr lang="en-US" altLang="zh-CN" sz="2000" b="0" dirty="0">
              <a:latin typeface="Times New Roman" panose="02020603050405020304" pitchFamily="18" charset="0"/>
              <a:cs typeface="Times New Roman" panose="02020603050405020304" pitchFamily="18" charset="0"/>
            </a:endParaRPr>
          </a:p>
          <a:p>
            <a:pPr>
              <a:buNone/>
            </a:pPr>
            <a:r>
              <a:rPr lang="en-US" altLang="zh-CN" sz="2000" b="0" dirty="0">
                <a:latin typeface="Times New Roman" panose="02020603050405020304" pitchFamily="18" charset="0"/>
                <a:cs typeface="Times New Roman" panose="02020603050405020304" pitchFamily="18" charset="0"/>
              </a:rPr>
              <a:t>8.We hope that you would be satisfied with the compensation plan.</a:t>
            </a:r>
            <a:endParaRPr lang="en-US" altLang="zh-CN" sz="2000" b="0" dirty="0">
              <a:latin typeface="Times New Roman" panose="02020603050405020304" pitchFamily="18" charset="0"/>
              <a:cs typeface="Times New Roman" panose="02020603050405020304" pitchFamily="18" charset="0"/>
            </a:endParaRPr>
          </a:p>
          <a:p>
            <a:pPr>
              <a:buNone/>
            </a:pPr>
            <a:endParaRPr lang="en-US" altLang="zh-CN" sz="2000" b="0" dirty="0">
              <a:latin typeface="Times New Roman" panose="02020603050405020304" pitchFamily="18" charset="0"/>
              <a:cs typeface="Times New Roman" panose="02020603050405020304" pitchFamily="18" charset="0"/>
            </a:endParaRPr>
          </a:p>
          <a:p>
            <a:pPr>
              <a:buNone/>
            </a:pPr>
            <a:endParaRPr lang="en-US" altLang="zh-CN" sz="2000" b="0" dirty="0">
              <a:latin typeface="Times New Roman" panose="02020603050405020304" pitchFamily="18" charset="0"/>
              <a:cs typeface="Times New Roman" panose="02020603050405020304" pitchFamily="18" charset="0"/>
            </a:endParaRPr>
          </a:p>
          <a:p>
            <a:pPr>
              <a:buNone/>
            </a:pPr>
            <a:r>
              <a:rPr lang="en-US" altLang="zh-CN" sz="2000" b="0" dirty="0">
                <a:latin typeface="Times New Roman" panose="02020603050405020304" pitchFamily="18" charset="0"/>
                <a:cs typeface="Times New Roman" panose="02020603050405020304" pitchFamily="18" charset="0"/>
              </a:rPr>
              <a:t>9.We apologize once again for the unfortunate mistake and can assure you that a similar incident will not occur  again.</a:t>
            </a:r>
            <a:endParaRPr lang="en-US" altLang="zh-CN" sz="2000" b="0" dirty="0">
              <a:latin typeface="Times New Roman" panose="02020603050405020304" pitchFamily="18" charset="0"/>
              <a:cs typeface="Times New Roman" panose="02020603050405020304" pitchFamily="18" charset="0"/>
            </a:endParaRPr>
          </a:p>
          <a:p>
            <a:pPr>
              <a:buNone/>
            </a:pPr>
            <a:endParaRPr lang="en-US" altLang="zh-CN" sz="2000" b="0" dirty="0">
              <a:latin typeface="Times New Roman" panose="02020603050405020304" pitchFamily="18" charset="0"/>
              <a:cs typeface="Times New Roman" panose="02020603050405020304" pitchFamily="18" charset="0"/>
            </a:endParaRPr>
          </a:p>
          <a:p>
            <a:pPr>
              <a:buNone/>
            </a:pPr>
            <a:r>
              <a:rPr lang="en-US" altLang="zh-CN" sz="2000" b="0" dirty="0">
                <a:latin typeface="Times New Roman" panose="02020603050405020304" pitchFamily="18" charset="0"/>
                <a:cs typeface="Times New Roman" panose="02020603050405020304" pitchFamily="18" charset="0"/>
              </a:rPr>
              <a:t>10. From your comments it is obvious that on this occasion a mistake was made.</a:t>
            </a:r>
            <a:endParaRPr lang="zh-CN" altLang="en-US" sz="200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22">
                                            <p:txEl>
                                              <p:pRg st="0" end="0"/>
                                            </p:txEl>
                                          </p:spTgt>
                                        </p:tgtEl>
                                        <p:attrNameLst>
                                          <p:attrName>style.visibility</p:attrName>
                                        </p:attrNameLst>
                                      </p:cBhvr>
                                      <p:to>
                                        <p:strVal val="visible"/>
                                      </p:to>
                                    </p:set>
                                    <p:anim calcmode="lin" valueType="num">
                                      <p:cBhvr additive="base">
                                        <p:cTn id="7" dur="500" fill="hold"/>
                                        <p:tgtEl>
                                          <p:spTgt spid="307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22">
                                            <p:txEl>
                                              <p:pRg st="2" end="2"/>
                                            </p:txEl>
                                          </p:spTgt>
                                        </p:tgtEl>
                                        <p:attrNameLst>
                                          <p:attrName>style.visibility</p:attrName>
                                        </p:attrNameLst>
                                      </p:cBhvr>
                                      <p:to>
                                        <p:strVal val="visible"/>
                                      </p:to>
                                    </p:set>
                                    <p:anim calcmode="lin" valueType="num">
                                      <p:cBhvr additive="base">
                                        <p:cTn id="13" dur="500" fill="hold"/>
                                        <p:tgtEl>
                                          <p:spTgt spid="3072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072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22">
                                            <p:txEl>
                                              <p:pRg st="5" end="5"/>
                                            </p:txEl>
                                          </p:spTgt>
                                        </p:tgtEl>
                                        <p:attrNameLst>
                                          <p:attrName>style.visibility</p:attrName>
                                        </p:attrNameLst>
                                      </p:cBhvr>
                                      <p:to>
                                        <p:strVal val="visible"/>
                                      </p:to>
                                    </p:set>
                                    <p:anim calcmode="lin" valueType="num">
                                      <p:cBhvr additive="base">
                                        <p:cTn id="19" dur="500" fill="hold"/>
                                        <p:tgtEl>
                                          <p:spTgt spid="3072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072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0722">
                                            <p:txEl>
                                              <p:pRg st="7" end="7"/>
                                            </p:txEl>
                                          </p:spTgt>
                                        </p:tgtEl>
                                        <p:attrNameLst>
                                          <p:attrName>style.visibility</p:attrName>
                                        </p:attrNameLst>
                                      </p:cBhvr>
                                      <p:to>
                                        <p:strVal val="visible"/>
                                      </p:to>
                                    </p:set>
                                    <p:anim calcmode="lin" valueType="num">
                                      <p:cBhvr additive="base">
                                        <p:cTn id="25" dur="500" fill="hold"/>
                                        <p:tgtEl>
                                          <p:spTgt spid="30722">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072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90613" y="669925"/>
            <a:ext cx="805338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Task 5</a:t>
            </a:r>
            <a:br>
              <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Directions: Read the following letter and fill in the blanks with the right expressions according to the Chinese.</a:t>
            </a:r>
            <a:br>
              <a:rPr kumimoji="0" lang="zh-CN"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t> </a:t>
            </a:r>
            <a:br>
              <a:rPr kumimoji="0" lang="zh-CN" altLang="zh-CN" sz="2400" b="1" i="0" u="none" strike="noStrike" kern="1200" cap="none" spc="0" normalizeH="0" baseline="0" noProof="0" dirty="0">
                <a:ln>
                  <a:noFill/>
                </a:ln>
                <a:solidFill>
                  <a:schemeClr val="tx2"/>
                </a:solidFill>
                <a:effectLst/>
                <a:uLnTx/>
                <a:uFillTx/>
                <a:latin typeface="+mj-lt"/>
                <a:ea typeface="+mj-ea"/>
                <a:cs typeface="+mj-cs"/>
              </a:rPr>
            </a:br>
            <a:endParaRPr kumimoji="0" lang="zh-CN" altLang="en-US"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1182688" y="1474788"/>
            <a:ext cx="7961313" cy="538321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Dear Matthew,</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I have just received your letter dated April 20 about the damaged shipment you received through </a:t>
            </a:r>
            <a:r>
              <a:rPr kumimoji="0" lang="en-US" altLang="zh-CN" sz="2000" b="0" i="0" u="none" strike="noStrike" kern="1200" cap="none" spc="0" normalizeH="0" baseline="0" noProof="0" dirty="0" err="1">
                <a:ln>
                  <a:noFill/>
                </a:ln>
                <a:solidFill>
                  <a:schemeClr val="accent4"/>
                </a:solidFill>
                <a:effectLst/>
                <a:uLnTx/>
                <a:uFillTx/>
                <a:latin typeface="Times New Roman" panose="02020603050405020304" pitchFamily="18" charset="0"/>
                <a:ea typeface="+mn-ea"/>
                <a:cs typeface="Times New Roman" panose="02020603050405020304" pitchFamily="18" charset="0"/>
              </a:rPr>
              <a:t>Redfox</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Corporation and 1___________________________________(</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为给你带来的麻烦表示深深的歉意</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From your account of the problem; 2_____________________</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（我非常肯定您的请求）</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for the $200 adjustment on the damage to the 2 computer processor will be granted. A certain amount of breakage of this sort does unavoidably occur in cross-country shipping; I am sorry that it was your company that had to be the one to suffer the delay.</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4" name="内容占位符 2"/>
          <p:cNvSpPr>
            <a:spLocks noGrp="1"/>
          </p:cNvSpPr>
          <p:nvPr/>
        </p:nvSpPr>
        <p:spPr>
          <a:xfrm>
            <a:off x="1115695" y="2780665"/>
            <a:ext cx="7960995" cy="79184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lgn="just">
              <a:buNone/>
            </a:pPr>
            <a:r>
              <a:rPr lang="en-US" altLang="zh-CN" sz="2000" b="0" dirty="0">
                <a:latin typeface="Times New Roman" panose="02020603050405020304" pitchFamily="18" charset="0"/>
                <a:cs typeface="Times New Roman" panose="02020603050405020304" pitchFamily="18" charset="0"/>
              </a:rPr>
              <a:t>1.regret the inconvenience that it has caused you</a:t>
            </a:r>
            <a:endParaRPr lang="en-US" altLang="zh-CN" sz="2000" b="0" dirty="0">
              <a:latin typeface="Times New Roman" panose="02020603050405020304" pitchFamily="18" charset="0"/>
              <a:cs typeface="Times New Roman" panose="02020603050405020304" pitchFamily="18" charset="0"/>
            </a:endParaRPr>
          </a:p>
          <a:p>
            <a:pPr algn="just">
              <a:buNone/>
            </a:pPr>
            <a:endParaRPr lang="zh-CN" altLang="en-US" dirty="0"/>
          </a:p>
        </p:txBody>
      </p:sp>
      <p:sp>
        <p:nvSpPr>
          <p:cNvPr id="5" name="内容占位符 2"/>
          <p:cNvSpPr>
            <a:spLocks noGrp="1"/>
          </p:cNvSpPr>
          <p:nvPr/>
        </p:nvSpPr>
        <p:spPr>
          <a:xfrm>
            <a:off x="4572000" y="3572510"/>
            <a:ext cx="4159885" cy="54546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lgn="just">
              <a:buNone/>
            </a:pPr>
            <a:r>
              <a:rPr lang="en-US" altLang="zh-CN" sz="2000" b="0" dirty="0">
                <a:latin typeface="Times New Roman" panose="02020603050405020304" pitchFamily="18" charset="0"/>
                <a:cs typeface="Times New Roman" panose="02020603050405020304" pitchFamily="18" charset="0"/>
              </a:rPr>
              <a:t>2. I am quite sure that your request </a:t>
            </a:r>
            <a:endParaRPr lang="en-US" altLang="zh-CN" sz="2000" b="0" dirty="0">
              <a:latin typeface="Times New Roman" panose="02020603050405020304" pitchFamily="18" charset="0"/>
              <a:cs typeface="Times New Roman" panose="02020603050405020304" pitchFamily="18" charset="0"/>
            </a:endParaRPr>
          </a:p>
          <a:p>
            <a:pPr>
              <a:buNone/>
            </a:pPr>
            <a:endParaRPr lang="zh-CN" altLang="en-US" dirty="0"/>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056005" y="1163638"/>
            <a:ext cx="7737475" cy="5360988"/>
          </a:xfrm>
        </p:spPr>
        <p:txBody>
          <a:bodyPr vert="horz" wrap="square" lIns="91440" tIns="45720" rIns="91440" bIns="45720" numCol="1" anchor="t" anchorCtr="0" compatLnSpc="1"/>
          <a:lstStyle/>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3___________________________</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（我必须提醒您）</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to keep the damaged computer processor in the same condition in which you received them until one of our representatives can inspect them. That inspection should 4 _________________________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（在两周内完成）</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If all is in order, as it sounds to be in your letter, you can expect the full reimbursement within 2 weeks after our representative's inspection. I hope 5____________________________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（这次不幸的事件不会让你远离）</a:t>
            </a:r>
            <a:r>
              <a:rPr kumimoji="0" lang="en-US" altLang="zh-CN" sz="2000" b="0" i="0" u="none" strike="noStrike" kern="1200" cap="none" spc="0" normalizeH="0" baseline="0" noProof="0" dirty="0" err="1">
                <a:ln>
                  <a:noFill/>
                </a:ln>
                <a:solidFill>
                  <a:schemeClr val="accent4"/>
                </a:solidFill>
                <a:effectLst/>
                <a:uLnTx/>
                <a:uFillTx/>
                <a:latin typeface="Times New Roman" panose="02020603050405020304" pitchFamily="18" charset="0"/>
                <a:ea typeface="+mn-ea"/>
                <a:cs typeface="Times New Roman" panose="02020603050405020304" pitchFamily="18" charset="0"/>
              </a:rPr>
              <a:t>Redfox</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Corporation in the future.</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Sincerely,</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1"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Angela</a:t>
            </a:r>
            <a:endParaRPr kumimoji="0" lang="en-US" altLang="zh-CN" sz="2000" b="0" i="1"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Sales Manager</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6" name="内容占位符 2"/>
          <p:cNvSpPr>
            <a:spLocks noGrp="1"/>
          </p:cNvSpPr>
          <p:nvPr/>
        </p:nvSpPr>
        <p:spPr>
          <a:xfrm>
            <a:off x="1907540" y="1163955"/>
            <a:ext cx="7960995" cy="56007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lgn="just">
              <a:buNone/>
            </a:pPr>
            <a:r>
              <a:rPr lang="en-US" altLang="zh-CN" sz="2000" b="0" dirty="0">
                <a:latin typeface="Times New Roman" panose="02020603050405020304" pitchFamily="18" charset="0"/>
                <a:cs typeface="Times New Roman" panose="02020603050405020304" pitchFamily="18" charset="0"/>
              </a:rPr>
              <a:t>3. I must remind you </a:t>
            </a:r>
            <a:endParaRPr lang="en-US" altLang="zh-CN" sz="2000" b="0" dirty="0">
              <a:latin typeface="Times New Roman" panose="02020603050405020304" pitchFamily="18" charset="0"/>
              <a:cs typeface="Times New Roman" panose="02020603050405020304" pitchFamily="18" charset="0"/>
            </a:endParaRPr>
          </a:p>
          <a:p>
            <a:pPr>
              <a:buNone/>
            </a:pPr>
            <a:endParaRPr lang="zh-CN" altLang="en-US" dirty="0"/>
          </a:p>
        </p:txBody>
      </p:sp>
      <p:sp>
        <p:nvSpPr>
          <p:cNvPr id="5" name="内容占位符 2"/>
          <p:cNvSpPr>
            <a:spLocks noGrp="1"/>
          </p:cNvSpPr>
          <p:nvPr/>
        </p:nvSpPr>
        <p:spPr>
          <a:xfrm>
            <a:off x="3564255" y="2061210"/>
            <a:ext cx="7960995" cy="46736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lgn="just">
              <a:buNone/>
            </a:pPr>
            <a:r>
              <a:rPr lang="en-US" altLang="zh-CN" sz="2000" b="0" dirty="0">
                <a:latin typeface="Times New Roman" panose="02020603050405020304" pitchFamily="18" charset="0"/>
                <a:cs typeface="Times New Roman" panose="02020603050405020304" pitchFamily="18" charset="0"/>
              </a:rPr>
              <a:t>4. take place within 2 weeks</a:t>
            </a:r>
            <a:endParaRPr lang="en-US" altLang="zh-CN" sz="2000" b="0" dirty="0">
              <a:latin typeface="Times New Roman" panose="02020603050405020304" pitchFamily="18" charset="0"/>
              <a:cs typeface="Times New Roman" panose="02020603050405020304" pitchFamily="18" charset="0"/>
            </a:endParaRPr>
          </a:p>
          <a:p>
            <a:pPr>
              <a:buNone/>
            </a:pPr>
            <a:endParaRPr lang="zh-CN" altLang="en-US" dirty="0"/>
          </a:p>
        </p:txBody>
      </p:sp>
      <p:sp>
        <p:nvSpPr>
          <p:cNvPr id="33795" name="内容占位符 2"/>
          <p:cNvSpPr>
            <a:spLocks noGrp="1"/>
          </p:cNvSpPr>
          <p:nvPr/>
        </p:nvSpPr>
        <p:spPr>
          <a:xfrm>
            <a:off x="2195830" y="4437380"/>
            <a:ext cx="7960995" cy="59055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lgn="just">
              <a:buNone/>
            </a:pPr>
            <a:r>
              <a:rPr lang="en-US" altLang="zh-CN" sz="2000" b="0" dirty="0">
                <a:latin typeface="Times New Roman" panose="02020603050405020304" pitchFamily="18" charset="0"/>
                <a:cs typeface="Times New Roman" panose="02020603050405020304" pitchFamily="18" charset="0"/>
              </a:rPr>
              <a:t>5. I hope this unfortunate accident will not keep you from</a:t>
            </a:r>
            <a:endParaRPr lang="en-US" altLang="zh-CN" sz="2000" b="0" dirty="0">
              <a:latin typeface="Times New Roman" panose="02020603050405020304" pitchFamily="18" charset="0"/>
              <a:cs typeface="Times New Roman" panose="02020603050405020304" pitchFamily="18" charset="0"/>
            </a:endParaRPr>
          </a:p>
          <a:p>
            <a:pPr>
              <a:buNone/>
            </a:pPr>
            <a:endParaRPr lang="zh-CN" altLang="en-US" dirty="0"/>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3795">
                                            <p:txEl>
                                              <p:pRg st="0" end="0"/>
                                            </p:txEl>
                                          </p:spTgt>
                                        </p:tgtEl>
                                        <p:attrNameLst>
                                          <p:attrName>style.visibility</p:attrName>
                                        </p:attrNameLst>
                                      </p:cBhvr>
                                      <p:to>
                                        <p:strVal val="visible"/>
                                      </p:to>
                                    </p:set>
                                    <p:anim calcmode="lin" valueType="num">
                                      <p:cBhvr additive="base">
                                        <p:cTn id="19" dur="500" fill="hold"/>
                                        <p:tgtEl>
                                          <p:spTgt spid="3379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379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96950" y="271463"/>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br>
              <a:rPr kumimoji="0" lang="en-US" altLang="zh-CN" sz="4000" b="1" i="0" u="none" strike="noStrike" kern="1200" cap="none" spc="0" normalizeH="0" baseline="0" noProof="0" dirty="0">
                <a:ln>
                  <a:noFill/>
                </a:ln>
                <a:solidFill>
                  <a:schemeClr val="tx2"/>
                </a:solidFill>
                <a:effectLst/>
                <a:uLnTx/>
                <a:uFillTx/>
                <a:latin typeface="+mj-lt"/>
                <a:ea typeface="+mj-ea"/>
                <a:cs typeface="+mj-cs"/>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Task 6 </a:t>
            </a:r>
            <a:b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fr-FR"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 Directions: Write a complaint letter according to the given situation.</a:t>
            </a:r>
            <a:endParaRPr kumimoji="0" lang="zh-CN" altLang="en-US"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1030288" y="1385888"/>
            <a:ext cx="7961313" cy="5138738"/>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fr-FR"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You are a customer service representative at Cooper, a UK snack producer.  One of your established clients, Mr. Jackson, who is the boss of a large supermarket, has written a letter complaining the potato chips produced by your company are too soft to meet the usual taste standard.  You’ve done some background investigation and have learned that what Mr. Jackson said is true.  The problem came about because there is something wrong with the temperature sensors in the cookers and the short of QC personnel.  </a:t>
            </a:r>
            <a:endParaRPr kumimoji="0" lang="fr-FR"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fr-FR"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Write an adjustment letter to deal with Mr. Jackson’s complaint.</a:t>
            </a:r>
            <a:endParaRPr kumimoji="0" lang="fr-FR"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fr-FR"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fr-FR" altLang="zh-CN" sz="2000" b="0" i="1" u="sng"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Tips</a:t>
            </a:r>
            <a:r>
              <a:rPr kumimoji="0" lang="fr-FR" altLang="zh-CN" sz="2000" b="0" i="1"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fr-FR"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chemicals analysis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化学分析       </a:t>
            </a:r>
            <a:r>
              <a:rPr kumimoji="0" lang="fr-FR"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cooker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锅炉</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fr-FR"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fat level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脂肪含量                </a:t>
            </a:r>
            <a:r>
              <a:rPr kumimoji="0" lang="fr-FR"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sampling rate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样品率</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fr-FR"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QC department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质量监控部门        </a:t>
            </a:r>
            <a:r>
              <a:rPr kumimoji="0" lang="fr-FR"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temperature sensor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温度传感器</a:t>
            </a: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zh-CN"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标题 1"/>
          <p:cNvSpPr>
            <a:spLocks noGrp="1"/>
          </p:cNvSpPr>
          <p:nvPr>
            <p:ph type="title"/>
          </p:nvPr>
        </p:nvSpPr>
        <p:spPr/>
        <p:txBody>
          <a:bodyPr vert="horz" wrap="square" lIns="91440" tIns="45720" rIns="91440" bIns="45720" anchor="ctr" anchorCtr="0"/>
          <a:p>
            <a:r>
              <a:rPr lang="en-US" altLang="zh-CN" sz="2400" dirty="0">
                <a:solidFill>
                  <a:schemeClr val="accent1"/>
                </a:solidFill>
                <a:latin typeface="Times New Roman" panose="02020603050405020304" pitchFamily="18" charset="0"/>
                <a:cs typeface="Times New Roman" panose="02020603050405020304" pitchFamily="18" charset="0"/>
              </a:rPr>
              <a:t>Task 6</a:t>
            </a:r>
            <a:br>
              <a:rPr lang="en-US" altLang="zh-CN" sz="2400" dirty="0">
                <a:solidFill>
                  <a:schemeClr val="accent1"/>
                </a:solidFill>
                <a:latin typeface="Times New Roman" panose="02020603050405020304" pitchFamily="18" charset="0"/>
                <a:cs typeface="Times New Roman" panose="02020603050405020304" pitchFamily="18" charset="0"/>
              </a:rPr>
            </a:br>
            <a:r>
              <a:rPr lang="en-US" altLang="zh-CN" sz="2400" dirty="0">
                <a:solidFill>
                  <a:schemeClr val="accent1"/>
                </a:solidFill>
                <a:latin typeface="Times New Roman" panose="02020603050405020304" pitchFamily="18" charset="0"/>
                <a:cs typeface="Times New Roman" panose="02020603050405020304" pitchFamily="18" charset="0"/>
              </a:rPr>
              <a:t>Suggested Answers:</a:t>
            </a:r>
            <a:endParaRPr lang="zh-CN" altLang="en-US" sz="2400" dirty="0">
              <a:solidFill>
                <a:schemeClr val="accent1"/>
              </a:solidFill>
              <a:latin typeface="Times New Roman" panose="02020603050405020304" pitchFamily="18" charset="0"/>
              <a:ea typeface="Times New Roman" panose="02020603050405020304" pitchFamily="18" charset="0"/>
            </a:endParaRPr>
          </a:p>
        </p:txBody>
      </p:sp>
      <p:sp>
        <p:nvSpPr>
          <p:cNvPr id="35843" name="内容占位符 2"/>
          <p:cNvSpPr>
            <a:spLocks noGrp="1"/>
          </p:cNvSpPr>
          <p:nvPr>
            <p:ph idx="1"/>
          </p:nvPr>
        </p:nvSpPr>
        <p:spPr/>
        <p:txBody>
          <a:bodyPr vert="horz" wrap="square" lIns="91440" tIns="45720" rIns="91440" bIns="45720" anchor="t" anchorCtr="0"/>
          <a:p>
            <a:pPr>
              <a:buNone/>
            </a:pPr>
            <a:r>
              <a:rPr lang="en-US" altLang="zh-CN" sz="2000" b="0" dirty="0">
                <a:solidFill>
                  <a:srgbClr val="282917"/>
                </a:solidFill>
                <a:latin typeface="Times New Roman" panose="02020603050405020304" pitchFamily="18" charset="0"/>
                <a:cs typeface="Times New Roman" panose="02020603050405020304" pitchFamily="18" charset="0"/>
              </a:rPr>
              <a:t>     </a:t>
            </a:r>
            <a:r>
              <a:rPr lang="en-US" altLang="zh-CN" sz="2000" b="0" dirty="0">
                <a:latin typeface="Times New Roman" panose="02020603050405020304" pitchFamily="18" charset="0"/>
                <a:cs typeface="Times New Roman" panose="02020603050405020304" pitchFamily="18" charset="0"/>
              </a:rPr>
              <a:t>Dear Mr. Jackson,</a:t>
            </a:r>
            <a:endParaRPr lang="en-US" altLang="zh-CN" sz="2000" b="0" dirty="0">
              <a:latin typeface="Times New Roman" panose="02020603050405020304" pitchFamily="18" charset="0"/>
              <a:cs typeface="Times New Roman" panose="02020603050405020304" pitchFamily="18" charset="0"/>
            </a:endParaRPr>
          </a:p>
          <a:p>
            <a:pPr>
              <a:buNone/>
            </a:pPr>
            <a:endParaRPr lang="en-US" altLang="zh-CN" sz="2000" b="0" dirty="0">
              <a:latin typeface="Times New Roman" panose="02020603050405020304" pitchFamily="18" charset="0"/>
              <a:cs typeface="Times New Roman" panose="02020603050405020304" pitchFamily="18" charset="0"/>
            </a:endParaRPr>
          </a:p>
          <a:p>
            <a:pPr algn="just">
              <a:buNone/>
            </a:pPr>
            <a:r>
              <a:rPr lang="en-US" altLang="zh-CN" sz="2000" b="0" dirty="0">
                <a:latin typeface="Times New Roman" panose="02020603050405020304" pitchFamily="18" charset="0"/>
                <a:cs typeface="Times New Roman" panose="02020603050405020304" pitchFamily="18" charset="0"/>
              </a:rPr>
              <a:t>     Thank you for letting us know that the potato chips are too soft to meet the usual taste standard. I am Please accept my sincere apologies for the trouble we brought.</a:t>
            </a:r>
            <a:endParaRPr lang="en-US" altLang="zh-CN" sz="2000" b="0" dirty="0">
              <a:latin typeface="Times New Roman" panose="02020603050405020304" pitchFamily="18" charset="0"/>
              <a:cs typeface="Times New Roman" panose="02020603050405020304" pitchFamily="18" charset="0"/>
            </a:endParaRPr>
          </a:p>
          <a:p>
            <a:pPr algn="just">
              <a:buNone/>
            </a:pPr>
            <a:endParaRPr lang="en-US" altLang="zh-CN" sz="2000" b="0" dirty="0">
              <a:latin typeface="Times New Roman" panose="02020603050405020304" pitchFamily="18" charset="0"/>
              <a:cs typeface="Times New Roman" panose="02020603050405020304" pitchFamily="18" charset="0"/>
            </a:endParaRPr>
          </a:p>
          <a:p>
            <a:pPr algn="just">
              <a:buNone/>
            </a:pPr>
            <a:r>
              <a:rPr lang="en-US" altLang="zh-CN" sz="2000" b="0" dirty="0">
                <a:latin typeface="Times New Roman" panose="02020603050405020304" pitchFamily="18" charset="0"/>
                <a:cs typeface="Times New Roman" panose="02020603050405020304" pitchFamily="18" charset="0"/>
              </a:rPr>
              <a:t>     We have been concentrating on the product quality all the time to make sure the snack to be well-tasted. However, it is obvious from your comments that on this occasion a mistake was made.</a:t>
            </a:r>
            <a:endParaRPr lang="en-US" altLang="zh-CN" sz="2000" b="0" dirty="0">
              <a:latin typeface="Times New Roman" panose="02020603050405020304" pitchFamily="18" charset="0"/>
              <a:cs typeface="Times New Roman" panose="02020603050405020304" pitchFamily="18" charset="0"/>
            </a:endParaRPr>
          </a:p>
          <a:p>
            <a:pPr algn="just">
              <a:buNone/>
            </a:pPr>
            <a:endParaRPr lang="en-US" altLang="zh-CN" sz="2000" b="0" dirty="0">
              <a:latin typeface="Times New Roman" panose="02020603050405020304" pitchFamily="18" charset="0"/>
              <a:cs typeface="Times New Roman" panose="02020603050405020304" pitchFamily="18" charset="0"/>
            </a:endParaRPr>
          </a:p>
          <a:p>
            <a:pPr algn="just">
              <a:buNone/>
            </a:pPr>
            <a:r>
              <a:rPr lang="en-US" altLang="zh-CN" sz="2000" b="0" dirty="0">
                <a:latin typeface="Times New Roman" panose="02020603050405020304" pitchFamily="18" charset="0"/>
                <a:cs typeface="Times New Roman" panose="02020603050405020304" pitchFamily="18" charset="0"/>
              </a:rPr>
              <a:t>     We have done some investigation and have learned that the unfortunate mistake came about because there is something wrong with the temperature sensors in the cooker, which keeps falling or rising suddenly, and that’s why the samples don’t always pick up high fat levels. </a:t>
            </a:r>
            <a:endParaRPr lang="zh-CN" altLang="zh-CN" sz="2000" b="0" dirty="0"/>
          </a:p>
          <a:p>
            <a:pPr algn="just">
              <a:buNone/>
            </a:pPr>
            <a:endParaRPr lang="zh-CN" altLang="en-US" sz="2000" b="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7" name="内容占位符 2"/>
          <p:cNvSpPr>
            <a:spLocks noGrp="1"/>
          </p:cNvSpPr>
          <p:nvPr>
            <p:ph idx="1"/>
          </p:nvPr>
        </p:nvSpPr>
        <p:spPr/>
        <p:txBody>
          <a:bodyPr vert="horz" wrap="square" lIns="91440" tIns="45720" rIns="91440" bIns="45720" anchor="t" anchorCtr="0"/>
          <a:p>
            <a:pPr algn="just">
              <a:buNone/>
            </a:pPr>
            <a:r>
              <a:rPr lang="en-US" altLang="zh-CN" sz="2000" b="0" dirty="0">
                <a:solidFill>
                  <a:srgbClr val="282917"/>
                </a:solidFill>
                <a:latin typeface="Times New Roman" panose="02020603050405020304" pitchFamily="18" charset="0"/>
                <a:cs typeface="Times New Roman" panose="02020603050405020304" pitchFamily="18" charset="0"/>
              </a:rPr>
              <a:t>     </a:t>
            </a:r>
            <a:r>
              <a:rPr lang="en-US" altLang="zh-CN" sz="2000" b="0" dirty="0">
                <a:latin typeface="Times New Roman" panose="02020603050405020304" pitchFamily="18" charset="0"/>
                <a:cs typeface="Times New Roman" panose="02020603050405020304" pitchFamily="18" charset="0"/>
              </a:rPr>
              <a:t>We have already change the temperature sensors in the cooker and increase sampling rate to avoid the similar problem. We apologize once again for the mistake and can assure you it will not occur again. </a:t>
            </a:r>
            <a:endParaRPr lang="en-US" altLang="zh-CN" sz="2000" b="0" dirty="0">
              <a:latin typeface="Times New Roman" panose="02020603050405020304" pitchFamily="18" charset="0"/>
              <a:cs typeface="Times New Roman" panose="02020603050405020304" pitchFamily="18" charset="0"/>
            </a:endParaRPr>
          </a:p>
          <a:p>
            <a:pPr algn="just">
              <a:buNone/>
            </a:pPr>
            <a:endParaRPr lang="en-US" altLang="zh-CN" sz="2000" b="0" dirty="0">
              <a:latin typeface="Times New Roman" panose="02020603050405020304" pitchFamily="18" charset="0"/>
              <a:cs typeface="Times New Roman" panose="02020603050405020304" pitchFamily="18" charset="0"/>
            </a:endParaRPr>
          </a:p>
          <a:p>
            <a:pPr algn="just">
              <a:buNone/>
            </a:pPr>
            <a:r>
              <a:rPr lang="en-US" altLang="zh-CN" sz="2000" b="0" dirty="0">
                <a:latin typeface="Times New Roman" panose="02020603050405020304" pitchFamily="18" charset="0"/>
                <a:cs typeface="Times New Roman" panose="02020603050405020304" pitchFamily="18" charset="0"/>
              </a:rPr>
              <a:t>     We are pleased to offer a 20% discount for your next order as a gesture of our goodwill, and we hope you will continue to be a valued customer of Cooper.</a:t>
            </a:r>
            <a:endParaRPr lang="en-US" altLang="zh-CN" sz="2000" b="0" dirty="0">
              <a:latin typeface="Times New Roman" panose="02020603050405020304" pitchFamily="18" charset="0"/>
              <a:cs typeface="Times New Roman" panose="02020603050405020304" pitchFamily="18" charset="0"/>
            </a:endParaRPr>
          </a:p>
          <a:p>
            <a:pPr>
              <a:buNone/>
            </a:pPr>
            <a:endParaRPr lang="en-US" altLang="zh-CN" sz="2000" b="0" dirty="0">
              <a:latin typeface="Times New Roman" panose="02020603050405020304" pitchFamily="18" charset="0"/>
              <a:cs typeface="Times New Roman" panose="02020603050405020304" pitchFamily="18" charset="0"/>
            </a:endParaRPr>
          </a:p>
          <a:p>
            <a:pPr>
              <a:buNone/>
            </a:pPr>
            <a:r>
              <a:rPr lang="en-US" altLang="zh-CN" sz="2000" b="0" dirty="0">
                <a:latin typeface="Times New Roman" panose="02020603050405020304" pitchFamily="18" charset="0"/>
                <a:cs typeface="Times New Roman" panose="02020603050405020304" pitchFamily="18" charset="0"/>
              </a:rPr>
              <a:t>      Yours sincerely,</a:t>
            </a:r>
            <a:endParaRPr lang="en-US" altLang="zh-CN" sz="2000" b="0" dirty="0">
              <a:latin typeface="Times New Roman" panose="02020603050405020304" pitchFamily="18" charset="0"/>
              <a:cs typeface="Times New Roman" panose="02020603050405020304" pitchFamily="18" charset="0"/>
            </a:endParaRPr>
          </a:p>
          <a:p>
            <a:pPr>
              <a:buNone/>
            </a:pPr>
            <a:r>
              <a:rPr lang="en-US" altLang="zh-CN" sz="2000" b="0" i="1" dirty="0">
                <a:latin typeface="Times New Roman" panose="02020603050405020304" pitchFamily="18" charset="0"/>
                <a:cs typeface="Times New Roman" panose="02020603050405020304" pitchFamily="18" charset="0"/>
              </a:rPr>
              <a:t>      Winston Wright</a:t>
            </a:r>
            <a:endParaRPr lang="zh-CN" altLang="en-US" sz="2000" b="0" i="1"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内容占位符 2"/>
          <p:cNvSpPr>
            <a:spLocks noGrp="1"/>
          </p:cNvSpPr>
          <p:nvPr>
            <p:ph idx="1"/>
          </p:nvPr>
        </p:nvSpPr>
        <p:spPr>
          <a:xfrm>
            <a:off x="1031875" y="1074738"/>
            <a:ext cx="7581900" cy="5360988"/>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3200" b="1" i="0" u="none" strike="noStrike" kern="1200" cap="none" spc="0" normalizeH="0" baseline="0" noProof="0" dirty="0">
                <a:ln>
                  <a:noFill/>
                </a:ln>
                <a:solidFill>
                  <a:schemeClr val="accent1"/>
                </a:solidFill>
                <a:effectLst/>
                <a:uLnTx/>
                <a:uFillTx/>
                <a:latin typeface="+mn-lt"/>
                <a:ea typeface="+mn-ea"/>
                <a:cs typeface="+mn-cs"/>
              </a:rPr>
              <a:t>                                </a:t>
            </a:r>
            <a:endParaRPr kumimoji="0" lang="zh-CN" altLang="zh-CN" sz="3200" b="1" i="0" u="none" strike="noStrike" kern="1200" cap="none" spc="0" normalizeH="0" baseline="0" noProof="0" dirty="0">
              <a:ln>
                <a:noFill/>
              </a:ln>
              <a:solidFill>
                <a:schemeClr val="accent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3200" b="1" i="0" u="none" strike="noStrike" kern="1200" cap="none" spc="0" normalizeH="0" baseline="0" noProof="0" dirty="0">
                <a:ln>
                  <a:noFill/>
                </a:ln>
                <a:solidFill>
                  <a:schemeClr val="accent1"/>
                </a:solidFill>
                <a:effectLst/>
                <a:uLnTx/>
                <a:uFillTx/>
                <a:latin typeface="+mn-lt"/>
                <a:ea typeface="+mn-ea"/>
                <a:cs typeface="+mn-cs"/>
              </a:rPr>
              <a:t>                    </a:t>
            </a: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About Adjustment Letter</a:t>
            </a:r>
            <a:endPar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An adjustment letter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（理赔函）</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is a written response to a customer's claim letter by a representative of a business or agency. It explains how a problem with a product or service may (or may not) be resolved. According to Gerald J. </a:t>
            </a:r>
            <a:r>
              <a:rPr kumimoji="0" lang="en-US" altLang="zh-CN" sz="2000" b="0" i="0" u="none" strike="noStrike" kern="1200" cap="none" spc="0" normalizeH="0" baseline="0" noProof="0" dirty="0" err="1">
                <a:ln>
                  <a:noFill/>
                </a:ln>
                <a:solidFill>
                  <a:schemeClr val="accent4"/>
                </a:solidFill>
                <a:effectLst/>
                <a:uLnTx/>
                <a:uFillTx/>
                <a:latin typeface="Times New Roman" panose="02020603050405020304" pitchFamily="18" charset="0"/>
                <a:ea typeface="+mn-ea"/>
                <a:cs typeface="Times New Roman" panose="02020603050405020304" pitchFamily="18" charset="0"/>
              </a:rPr>
              <a:t>Alred</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Charles T. </a:t>
            </a:r>
            <a:r>
              <a:rPr kumimoji="0" lang="en-US" altLang="zh-CN" sz="2000" b="0" i="0" u="none" strike="noStrike" kern="1200" cap="none" spc="0" normalizeH="0" baseline="0" noProof="0" dirty="0" err="1">
                <a:ln>
                  <a:noFill/>
                </a:ln>
                <a:solidFill>
                  <a:schemeClr val="accent4"/>
                </a:solidFill>
                <a:effectLst/>
                <a:uLnTx/>
                <a:uFillTx/>
                <a:latin typeface="Times New Roman" panose="02020603050405020304" pitchFamily="18" charset="0"/>
                <a:ea typeface="+mn-ea"/>
                <a:cs typeface="Times New Roman" panose="02020603050405020304" pitchFamily="18" charset="0"/>
              </a:rPr>
              <a:t>Brusaw</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and Walter E. </a:t>
            </a:r>
            <a:r>
              <a:rPr kumimoji="0" lang="en-US" altLang="zh-CN" sz="2000" b="0" i="0" u="none" strike="noStrike" kern="1200" cap="none" spc="0" normalizeH="0" baseline="0" noProof="0" dirty="0" err="1">
                <a:ln>
                  <a:noFill/>
                </a:ln>
                <a:solidFill>
                  <a:schemeClr val="accent4"/>
                </a:solidFill>
                <a:effectLst/>
                <a:uLnTx/>
                <a:uFillTx/>
                <a:latin typeface="Times New Roman" panose="02020603050405020304" pitchFamily="18" charset="0"/>
                <a:ea typeface="+mn-ea"/>
                <a:cs typeface="Times New Roman" panose="02020603050405020304" pitchFamily="18" charset="0"/>
              </a:rPr>
              <a:t>Oliu</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The Business Writer's Handbook, 10th ed. Macmillan, 2011, "An effective adjustment letter can not only repair any damage done but also restore the customer's confidence in your company."</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3" name="标题 1"/>
          <p:cNvSpPr>
            <a:spLocks noGrp="1"/>
          </p:cNvSpPr>
          <p:nvPr>
            <p:ph type="title"/>
          </p:nvPr>
        </p:nvSpPr>
        <p:spPr>
          <a:xfrm>
            <a:off x="1055688" y="65088"/>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Ⅱ.</a:t>
            </a:r>
            <a:r>
              <a:rPr kumimoji="0" lang="en-US" altLang="zh-CN" sz="4000" b="1" i="0" u="sng"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Leading-In</a:t>
            </a: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 </a:t>
            </a:r>
            <a:endParaRPr kumimoji="0" lang="zh-CN" altLang="en-US"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Tree>
  </p:cSld>
  <p:clrMapOvr>
    <a:masterClrMapping/>
  </p:clrMapOvr>
  <p:transition>
    <p:sndAc>
      <p:stSnd>
        <p:snd r:embed="rId1" name="camera.wav"/>
      </p:stSnd>
    </p:sndAc>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85863" y="329883"/>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VII. </a:t>
            </a:r>
            <a:r>
              <a:rPr kumimoji="0" lang="en-US" altLang="zh-CN" sz="4000" b="1" i="0" u="sng"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Read for Reference</a:t>
            </a: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                          </a:t>
            </a:r>
            <a:br>
              <a:rPr kumimoji="0" lang="zh-CN"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1. 1.Adjustment letter responding to complaint about wrong order.</a:t>
            </a:r>
            <a:br>
              <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endParaRPr kumimoji="0" lang="zh-CN" altLang="en-US"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1030288" y="1341438"/>
            <a:ext cx="7961313" cy="5183188"/>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Dear Mr. Hutton,</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I understand how upset you must have been when you discovered that our shipping office sent you the wrong order three days before your sale, please accept our sincere apologies for the mix-up on your kitchenware order.</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It was clear that you ordered 25 model WSU-568 skillets, but we erroneously sent WSU-545. After investigating what caused the mistake, I discovered that we have two </a:t>
            </a:r>
            <a:r>
              <a:rPr kumimoji="0" lang="en-US" altLang="zh-CN" sz="2000" b="0" i="0" u="none" strike="noStrike" kern="1200" cap="none" spc="0" normalizeH="0" baseline="0" noProof="0" dirty="0" err="1">
                <a:ln>
                  <a:noFill/>
                </a:ln>
                <a:solidFill>
                  <a:schemeClr val="accent4"/>
                </a:solidFill>
                <a:effectLst/>
                <a:uLnTx/>
                <a:uFillTx/>
                <a:latin typeface="Times New Roman" panose="02020603050405020304" pitchFamily="18" charset="0"/>
                <a:ea typeface="+mn-ea"/>
                <a:cs typeface="Times New Roman" panose="02020603050405020304" pitchFamily="18" charset="0"/>
              </a:rPr>
              <a:t>Huttons</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in our customer files; hence, the shipping office erroneously sent you the other Mr. Hutton’s order. To make sure that this error will not happen again, we will always include full first names on all paperwork and double check the account numbers.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We are sending your desired orders immediately and it should arrive in 3-4 days. Again apologize for the inconvenience we caused you.</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Best regards,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1"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Emily</a:t>
            </a:r>
            <a:endParaRPr kumimoji="0" lang="en-US" altLang="zh-CN" sz="2000" b="0" i="1"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Sales Manager</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87450" y="692785"/>
            <a:ext cx="7814310" cy="546100"/>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2. Adjustment letter responding to complaint about late delivery.</a:t>
            </a:r>
            <a:endParaRPr kumimoji="0" lang="zh-CN" altLang="en-US" sz="2400" b="0"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1000125" y="1016000"/>
            <a:ext cx="7961313" cy="5360988"/>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Dear Mr. Smith,</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Your letter of 7th April regarding late delivery came as a surprise as the absence of any earlier complaints led us to believe that goods supplied to your orders were reaching you promptly.</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It is our usual practice to deliver goods well in advance of the promised delivery dates; the filling cabinets to which you refer left here on 5 July. We are very concerned that our efforts to ensure punctual delivery should be frustrated by delays in transit. It is possible that other customers are also affected and we are taking up this whole question with our carriers.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We thank you for drawing our attention to a situation of which we had been quite unaware until you wrote to us. Please accept our apologies for the inconvenience you have been caused.</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Yours sincerely,</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1"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en-US" altLang="zh-CN" sz="2000" b="0" i="1" u="none" strike="noStrike" kern="1200" cap="none" spc="0" normalizeH="0" baseline="0" noProof="0" dirty="0" err="1">
                <a:ln>
                  <a:noFill/>
                </a:ln>
                <a:solidFill>
                  <a:schemeClr val="accent4"/>
                </a:solidFill>
                <a:effectLst/>
                <a:uLnTx/>
                <a:uFillTx/>
                <a:latin typeface="Times New Roman" panose="02020603050405020304" pitchFamily="18" charset="0"/>
                <a:ea typeface="+mn-ea"/>
                <a:cs typeface="Times New Roman" panose="02020603050405020304" pitchFamily="18" charset="0"/>
              </a:rPr>
              <a:t>Figo</a:t>
            </a:r>
            <a:r>
              <a:rPr kumimoji="0" lang="en-US" altLang="zh-CN" sz="2000" b="0" i="1"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Wong</a:t>
            </a:r>
            <a:endParaRPr kumimoji="0" lang="en-US" altLang="zh-CN" sz="2000" b="0" i="1"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Sales manager</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26111"/>
          <p:cNvGrpSpPr/>
          <p:nvPr/>
        </p:nvGrpSpPr>
        <p:grpSpPr>
          <a:xfrm>
            <a:off x="5932488" y="5632450"/>
            <a:ext cx="669925" cy="654050"/>
            <a:chOff x="4027" y="3016"/>
            <a:chExt cx="515" cy="505"/>
          </a:xfrm>
        </p:grpSpPr>
        <p:sp>
          <p:nvSpPr>
            <p:cNvPr id="26113" name="椭圆 26112"/>
            <p:cNvSpPr/>
            <p:nvPr/>
          </p:nvSpPr>
          <p:spPr>
            <a:xfrm>
              <a:off x="4027" y="3016"/>
              <a:ext cx="515" cy="505"/>
            </a:xfrm>
            <a:prstGeom prst="ellipse">
              <a:avLst/>
            </a:prstGeom>
            <a:gradFill rotWithShape="1">
              <a:gsLst>
                <a:gs pos="0">
                  <a:schemeClr val="hlink">
                    <a:gamma/>
                    <a:shade val="44314"/>
                    <a:invGamma/>
                  </a:schemeClr>
                </a:gs>
                <a:gs pos="50000">
                  <a:schemeClr val="hlink"/>
                </a:gs>
                <a:gs pos="100000">
                  <a:schemeClr va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pic>
          <p:nvPicPr>
            <p:cNvPr id="41995" name="图片 26113" descr="sphere_highlight"/>
            <p:cNvPicPr>
              <a:picLocks noChangeAspect="1"/>
            </p:cNvPicPr>
            <p:nvPr/>
          </p:nvPicPr>
          <p:blipFill>
            <a:blip r:embed="rId1"/>
            <a:stretch>
              <a:fillRect/>
            </a:stretch>
          </p:blipFill>
          <p:spPr>
            <a:xfrm>
              <a:off x="4046" y="3018"/>
              <a:ext cx="470" cy="241"/>
            </a:xfrm>
            <a:prstGeom prst="rect">
              <a:avLst/>
            </a:prstGeom>
            <a:noFill/>
            <a:ln w="9525">
              <a:noFill/>
            </a:ln>
          </p:spPr>
        </p:pic>
      </p:grpSp>
      <p:grpSp>
        <p:nvGrpSpPr>
          <p:cNvPr id="3" name="组合 26114"/>
          <p:cNvGrpSpPr/>
          <p:nvPr/>
        </p:nvGrpSpPr>
        <p:grpSpPr>
          <a:xfrm>
            <a:off x="7323138" y="5181600"/>
            <a:ext cx="349250" cy="339725"/>
            <a:chOff x="4027" y="3016"/>
            <a:chExt cx="515" cy="505"/>
          </a:xfrm>
        </p:grpSpPr>
        <p:sp>
          <p:nvSpPr>
            <p:cNvPr id="26116" name="椭圆 26115"/>
            <p:cNvSpPr/>
            <p:nvPr/>
          </p:nvSpPr>
          <p:spPr>
            <a:xfrm>
              <a:off x="4027" y="3016"/>
              <a:ext cx="515" cy="505"/>
            </a:xfrm>
            <a:prstGeom prst="ellipse">
              <a:avLst/>
            </a:prstGeom>
            <a:gradFill rotWithShape="1">
              <a:gsLst>
                <a:gs pos="0">
                  <a:schemeClr val="folHlink">
                    <a:gamma/>
                    <a:shade val="44314"/>
                    <a:invGamma/>
                  </a:schemeClr>
                </a:gs>
                <a:gs pos="50000">
                  <a:schemeClr val="folHlink"/>
                </a:gs>
                <a:gs pos="100000">
                  <a:schemeClr val="fo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pic>
          <p:nvPicPr>
            <p:cNvPr id="41993" name="图片 26116" descr="sphere_highlight"/>
            <p:cNvPicPr>
              <a:picLocks noChangeAspect="1"/>
            </p:cNvPicPr>
            <p:nvPr/>
          </p:nvPicPr>
          <p:blipFill>
            <a:blip r:embed="rId2"/>
            <a:stretch>
              <a:fillRect/>
            </a:stretch>
          </p:blipFill>
          <p:spPr>
            <a:xfrm>
              <a:off x="4046" y="3018"/>
              <a:ext cx="470" cy="241"/>
            </a:xfrm>
            <a:prstGeom prst="rect">
              <a:avLst/>
            </a:prstGeom>
            <a:noFill/>
            <a:ln w="9525">
              <a:noFill/>
            </a:ln>
          </p:spPr>
        </p:pic>
      </p:grpSp>
      <p:sp>
        <p:nvSpPr>
          <p:cNvPr id="26118" name="椭圆 26117"/>
          <p:cNvSpPr/>
          <p:nvPr/>
        </p:nvSpPr>
        <p:spPr>
          <a:xfrm>
            <a:off x="3862388" y="5168900"/>
            <a:ext cx="1082675" cy="1071563"/>
          </a:xfrm>
          <a:prstGeom prst="ellipse">
            <a:avLst/>
          </a:prstGeom>
          <a:blipFill rotWithShape="1">
            <a:blip r:embed="rId3"/>
            <a:stretch>
              <a:fillRect/>
            </a:stretch>
          </a:blipFill>
          <a:ln w="28575"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Tx/>
              <a:buNone/>
            </a:pPr>
            <a:endParaRPr lang="zh-CN" altLang="en-US" sz="1800" dirty="0">
              <a:solidFill>
                <a:srgbClr val="30311D"/>
              </a:solidFill>
            </a:endParaRPr>
          </a:p>
        </p:txBody>
      </p:sp>
      <p:sp>
        <p:nvSpPr>
          <p:cNvPr id="26119" name="椭圆 26118"/>
          <p:cNvSpPr/>
          <p:nvPr/>
        </p:nvSpPr>
        <p:spPr>
          <a:xfrm>
            <a:off x="0" y="400050"/>
            <a:ext cx="2609850" cy="2624138"/>
          </a:xfrm>
          <a:prstGeom prst="ellipse">
            <a:avLst/>
          </a:prstGeom>
          <a:blipFill rotWithShape="1">
            <a:blip r:embed="rId4"/>
            <a:stretch>
              <a:fillRect/>
            </a:stretch>
          </a:blipFill>
          <a:ln w="7620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Tx/>
              <a:buNone/>
            </a:pPr>
            <a:endParaRPr lang="zh-CN" altLang="en-US" sz="1800" dirty="0">
              <a:solidFill>
                <a:srgbClr val="30311D"/>
              </a:solidFill>
            </a:endParaRPr>
          </a:p>
        </p:txBody>
      </p:sp>
      <p:sp>
        <p:nvSpPr>
          <p:cNvPr id="26120" name="椭圆 26119"/>
          <p:cNvSpPr/>
          <p:nvPr/>
        </p:nvSpPr>
        <p:spPr>
          <a:xfrm>
            <a:off x="1428750" y="3671888"/>
            <a:ext cx="1911350" cy="1892300"/>
          </a:xfrm>
          <a:prstGeom prst="ellipse">
            <a:avLst/>
          </a:prstGeom>
          <a:blipFill rotWithShape="1">
            <a:blip r:embed="rId5"/>
            <a:stretch>
              <a:fillRect/>
            </a:stretch>
          </a:blipFill>
          <a:ln w="5715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Tx/>
              <a:buNone/>
            </a:pPr>
            <a:endParaRPr lang="zh-CN" altLang="en-US" sz="1800" dirty="0">
              <a:solidFill>
                <a:srgbClr val="30311D"/>
              </a:solidFill>
            </a:endParaRPr>
          </a:p>
        </p:txBody>
      </p:sp>
      <p:sp>
        <p:nvSpPr>
          <p:cNvPr id="41991" name="TextBox 13"/>
          <p:cNvSpPr txBox="1"/>
          <p:nvPr/>
        </p:nvSpPr>
        <p:spPr>
          <a:xfrm>
            <a:off x="2595563" y="2492693"/>
            <a:ext cx="6548437" cy="2306955"/>
          </a:xfrm>
          <a:prstGeom prst="rect">
            <a:avLst/>
          </a:prstGeom>
          <a:noFill/>
          <a:ln w="9525">
            <a:noFill/>
          </a:ln>
        </p:spPr>
        <p:txBody>
          <a:bodyPr>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Tx/>
              <a:buNone/>
            </a:pPr>
            <a:r>
              <a:rPr lang="en-US" altLang="zh-CN" sz="3600" dirty="0">
                <a:solidFill>
                  <a:srgbClr val="282917"/>
                </a:solidFill>
                <a:latin typeface="Times New Roman" panose="02020603050405020304" pitchFamily="18" charset="0"/>
                <a:cs typeface="Times New Roman" panose="02020603050405020304" pitchFamily="18" charset="0"/>
              </a:rPr>
              <a:t>Thank you for your attention !</a:t>
            </a:r>
            <a:endParaRPr lang="en-US" altLang="zh-CN" sz="3600" dirty="0">
              <a:solidFill>
                <a:srgbClr val="282917"/>
              </a:solidFill>
              <a:latin typeface="Times New Roman" panose="02020603050405020304" pitchFamily="18" charset="0"/>
              <a:cs typeface="Times New Roman" panose="02020603050405020304" pitchFamily="18" charset="0"/>
            </a:endParaRPr>
          </a:p>
          <a:p>
            <a:pPr marL="0" lvl="0" indent="0" eaLnBrk="1" hangingPunct="1">
              <a:spcBef>
                <a:spcPct val="0"/>
              </a:spcBef>
              <a:buSzTx/>
              <a:buFontTx/>
              <a:buNone/>
            </a:pPr>
            <a:r>
              <a:rPr lang="en-US" altLang="zh-CN" sz="3600" dirty="0">
                <a:solidFill>
                  <a:srgbClr val="282917"/>
                </a:solidFill>
                <a:latin typeface="Times New Roman" panose="02020603050405020304" pitchFamily="18" charset="0"/>
                <a:cs typeface="Times New Roman" panose="02020603050405020304" pitchFamily="18" charset="0"/>
              </a:rPr>
              <a:t>                          </a:t>
            </a:r>
            <a:r>
              <a:rPr lang="zh-CN" altLang="en-US" sz="3600" dirty="0">
                <a:solidFill>
                  <a:srgbClr val="282917"/>
                </a:solidFill>
                <a:latin typeface="Times New Roman" panose="02020603050405020304" pitchFamily="18" charset="0"/>
                <a:cs typeface="Times New Roman" panose="02020603050405020304" pitchFamily="18" charset="0"/>
              </a:rPr>
              <a:t>谢谢观赏！</a:t>
            </a:r>
            <a:endParaRPr lang="en-US" altLang="zh-CN" sz="3600" dirty="0">
              <a:solidFill>
                <a:srgbClr val="282917"/>
              </a:solidFill>
              <a:latin typeface="Times New Roman" panose="02020603050405020304" pitchFamily="18" charset="0"/>
              <a:cs typeface="Times New Roman" panose="02020603050405020304" pitchFamily="18" charset="0"/>
            </a:endParaRPr>
          </a:p>
          <a:p>
            <a:pPr marL="0" lvl="0" indent="0" eaLnBrk="1" hangingPunct="1">
              <a:spcBef>
                <a:spcPct val="0"/>
              </a:spcBef>
              <a:buSzTx/>
              <a:buFontTx/>
              <a:buNone/>
            </a:pPr>
            <a:r>
              <a:rPr lang="en-US" altLang="zh-CN" sz="3600" dirty="0">
                <a:solidFill>
                  <a:srgbClr val="282917"/>
                </a:solidFill>
                <a:latin typeface="Times New Roman" panose="02020603050405020304" pitchFamily="18" charset="0"/>
                <a:cs typeface="Times New Roman" panose="02020603050405020304" pitchFamily="18" charset="0"/>
              </a:rPr>
              <a:t>            </a:t>
            </a:r>
            <a:endParaRPr lang="en-US" altLang="zh-CN" sz="3600" dirty="0">
              <a:solidFill>
                <a:srgbClr val="282917"/>
              </a:solidFill>
              <a:latin typeface="Times New Roman" panose="02020603050405020304" pitchFamily="18" charset="0"/>
              <a:cs typeface="Times New Roman" panose="02020603050405020304" pitchFamily="18" charset="0"/>
            </a:endParaRPr>
          </a:p>
          <a:p>
            <a:pPr marL="0" lvl="0" indent="0" eaLnBrk="1" hangingPunct="1">
              <a:spcBef>
                <a:spcPct val="0"/>
              </a:spcBef>
              <a:buSzTx/>
              <a:buFontTx/>
              <a:buNone/>
            </a:pPr>
            <a:r>
              <a:rPr lang="en-US" altLang="zh-CN" sz="3600" dirty="0">
                <a:solidFill>
                  <a:srgbClr val="282917"/>
                </a:solidFill>
                <a:latin typeface="Times New Roman" panose="02020603050405020304" pitchFamily="18" charset="0"/>
                <a:cs typeface="Times New Roman" panose="02020603050405020304" pitchFamily="18" charset="0"/>
              </a:rPr>
              <a:t>                  </a:t>
            </a:r>
            <a:endParaRPr lang="zh-CN" altLang="en-US" sz="240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000000"/>
                                          </p:val>
                                        </p:tav>
                                        <p:tav tm="100000">
                                          <p:val>
                                            <p:strVal val="#ppt_w"/>
                                          </p:val>
                                        </p:tav>
                                      </p:tavLst>
                                    </p:anim>
                                    <p:anim calcmode="lin" valueType="num">
                                      <p:cBhvr>
                                        <p:cTn id="8" dur="1000" fill="hold"/>
                                        <p:tgtEl>
                                          <p:spTgt spid="3"/>
                                        </p:tgtEl>
                                        <p:attrNameLst>
                                          <p:attrName>ppt_h</p:attrName>
                                        </p:attrNameLst>
                                      </p:cBhvr>
                                      <p:tavLst>
                                        <p:tav tm="0">
                                          <p:val>
                                            <p:fltVal val="0.000000"/>
                                          </p:val>
                                        </p:tav>
                                        <p:tav tm="100000">
                                          <p:val>
                                            <p:strVal val="#ppt_h"/>
                                          </p:val>
                                        </p:tav>
                                      </p:tavLst>
                                    </p:anim>
                                    <p:animEffect transition="in" filter="fade">
                                      <p:cBhvr>
                                        <p:cTn id="9" dur="1000"/>
                                        <p:tgtEl>
                                          <p:spTgt spid="3"/>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3"/>
                                        </p:tgtEl>
                                        <p:attrNameLst>
                                          <p:attrName>ppt_x</p:attrName>
                                          <p:attrName>ppt_y</p:attrName>
                                        </p:attrNameLst>
                                      </p:cBhvr>
                                      <p:rCtr x="-370000" y="550000"/>
                                    </p:animMotion>
                                  </p:childTnLst>
                                </p:cTn>
                              </p:par>
                              <p:par>
                                <p:cTn id="12" presetID="53" presetClass="entr" presetSubtype="16" fill="hold" nodeType="withEffect">
                                  <p:stCondLst>
                                    <p:cond delay="280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000000"/>
                                          </p:val>
                                        </p:tav>
                                        <p:tav tm="100000">
                                          <p:val>
                                            <p:strVal val="#ppt_w"/>
                                          </p:val>
                                        </p:tav>
                                      </p:tavLst>
                                    </p:anim>
                                    <p:anim calcmode="lin" valueType="num">
                                      <p:cBhvr>
                                        <p:cTn id="15" dur="1000" fill="hold"/>
                                        <p:tgtEl>
                                          <p:spTgt spid="2"/>
                                        </p:tgtEl>
                                        <p:attrNameLst>
                                          <p:attrName>ppt_h</p:attrName>
                                        </p:attrNameLst>
                                      </p:cBhvr>
                                      <p:tavLst>
                                        <p:tav tm="0">
                                          <p:val>
                                            <p:fltVal val="0.000000"/>
                                          </p:val>
                                        </p:tav>
                                        <p:tav tm="100000">
                                          <p:val>
                                            <p:strVal val="#ppt_h"/>
                                          </p:val>
                                        </p:tav>
                                      </p:tavLst>
                                    </p:anim>
                                    <p:animEffect transition="in" filter="fade">
                                      <p:cBhvr>
                                        <p:cTn id="16" dur="1000"/>
                                        <p:tgtEl>
                                          <p:spTgt spid="2"/>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2"/>
                                        </p:tgtEl>
                                        <p:attrNameLst>
                                          <p:attrName>ppt_x</p:attrName>
                                          <p:attrName>ppt_y</p:attrName>
                                        </p:attrNameLst>
                                      </p:cBhvr>
                                      <p:rCtr x="-880000" y="890000"/>
                                    </p:animMotion>
                                  </p:childTnLst>
                                </p:cTn>
                              </p:par>
                            </p:childTnLst>
                          </p:cTn>
                        </p:par>
                        <p:par>
                          <p:cTn id="19" fill="hold">
                            <p:stCondLst>
                              <p:cond delay="3200"/>
                            </p:stCondLst>
                            <p:childTnLst>
                              <p:par>
                                <p:cTn id="20" presetID="10" presetClass="entr" presetSubtype="0" fill="hold" nodeType="afterEffect">
                                  <p:stCondLst>
                                    <p:cond delay="0"/>
                                  </p:stCondLst>
                                  <p:childTnLst>
                                    <p:set>
                                      <p:cBhvr>
                                        <p:cTn id="21" dur="1" fill="hold">
                                          <p:stCondLst>
                                            <p:cond delay="0"/>
                                          </p:stCondLst>
                                        </p:cTn>
                                        <p:tgtEl>
                                          <p:spTgt spid="26118"/>
                                        </p:tgtEl>
                                        <p:attrNameLst>
                                          <p:attrName>style.visibility</p:attrName>
                                        </p:attrNameLst>
                                      </p:cBhvr>
                                      <p:to>
                                        <p:strVal val="visible"/>
                                      </p:to>
                                    </p:set>
                                    <p:animEffect transition="in" filter="fade">
                                      <p:cBhvr>
                                        <p:cTn id="22" dur="1000"/>
                                        <p:tgtEl>
                                          <p:spTgt spid="26118"/>
                                        </p:tgtEl>
                                      </p:cBhvr>
                                    </p:animEffect>
                                  </p:childTnLst>
                                </p:cTn>
                              </p:par>
                            </p:childTnLst>
                          </p:cTn>
                        </p:par>
                        <p:par>
                          <p:cTn id="23" fill="hold">
                            <p:stCondLst>
                              <p:cond delay="4200"/>
                            </p:stCondLst>
                            <p:childTnLst>
                              <p:par>
                                <p:cTn id="24" presetID="10" presetClass="entr" presetSubtype="0" fill="hold" nodeType="afterEffect">
                                  <p:stCondLst>
                                    <p:cond delay="0"/>
                                  </p:stCondLst>
                                  <p:childTnLst>
                                    <p:set>
                                      <p:cBhvr>
                                        <p:cTn id="25" dur="1" fill="hold">
                                          <p:stCondLst>
                                            <p:cond delay="0"/>
                                          </p:stCondLst>
                                        </p:cTn>
                                        <p:tgtEl>
                                          <p:spTgt spid="26120"/>
                                        </p:tgtEl>
                                        <p:attrNameLst>
                                          <p:attrName>style.visibility</p:attrName>
                                        </p:attrNameLst>
                                      </p:cBhvr>
                                      <p:to>
                                        <p:strVal val="visible"/>
                                      </p:to>
                                    </p:set>
                                    <p:animEffect transition="in" filter="fade">
                                      <p:cBhvr>
                                        <p:cTn id="26" dur="1000"/>
                                        <p:tgtEl>
                                          <p:spTgt spid="26120"/>
                                        </p:tgtEl>
                                      </p:cBhvr>
                                    </p:animEffect>
                                  </p:childTnLst>
                                </p:cTn>
                              </p:par>
                            </p:childTnLst>
                          </p:cTn>
                        </p:par>
                        <p:par>
                          <p:cTn id="27" fill="hold">
                            <p:stCondLst>
                              <p:cond delay="5200"/>
                            </p:stCondLst>
                            <p:childTnLst>
                              <p:par>
                                <p:cTn id="28" presetID="10" presetClass="entr" presetSubtype="0" fill="hold" nodeType="afterEffect">
                                  <p:stCondLst>
                                    <p:cond delay="0"/>
                                  </p:stCondLst>
                                  <p:childTnLst>
                                    <p:set>
                                      <p:cBhvr>
                                        <p:cTn id="29" dur="1" fill="hold">
                                          <p:stCondLst>
                                            <p:cond delay="0"/>
                                          </p:stCondLst>
                                        </p:cTn>
                                        <p:tgtEl>
                                          <p:spTgt spid="26119"/>
                                        </p:tgtEl>
                                        <p:attrNameLst>
                                          <p:attrName>style.visibility</p:attrName>
                                        </p:attrNameLst>
                                      </p:cBhvr>
                                      <p:to>
                                        <p:strVal val="visible"/>
                                      </p:to>
                                    </p:set>
                                    <p:animEffect transition="in" filter="fade">
                                      <p:cBhvr>
                                        <p:cTn id="30" dur="1000"/>
                                        <p:tgtEl>
                                          <p:spTgt spid="26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内容占位符 2"/>
          <p:cNvSpPr>
            <a:spLocks noGrp="1"/>
          </p:cNvSpPr>
          <p:nvPr>
            <p:ph idx="1"/>
          </p:nvPr>
        </p:nvSpPr>
        <p:spPr>
          <a:xfrm>
            <a:off x="1076325" y="1062038"/>
            <a:ext cx="7580313" cy="5530850"/>
          </a:xfrm>
        </p:spPr>
        <p:txBody>
          <a:bodyPr vert="horz" wrap="square" lIns="91440" tIns="45720" rIns="91440" bIns="45720" numCol="1" anchor="t" anchorCtr="0" compatLnSpc="1"/>
          <a:lstStyle/>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An adjustment letter should firstly state in a positive way, expressing sympathy and understanding. Secondly, explain objectively what have made the problem to occur, and let the reader know what is being done. Thirdly, promise what actions you will take or bring up suggestion to solve the problem. Finally, the letter should end with another positive statement, reaffirming the company's good intentions and the value of its products, but never referring to the original problem.</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When receiving a complaint letter, it is important to respond as soon as possible, most providers are willing to know the reasons of complaints, and have relevant investigation and explanation in order to correct mistakes. The positive ways of dealing with problems could help maintaining good business relation and avoid losing customers. On the other hand, complaints could also help providers realize how to improve products and services.</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内容占位符 2"/>
          <p:cNvSpPr>
            <a:spLocks noGrp="1"/>
          </p:cNvSpPr>
          <p:nvPr>
            <p:ph idx="1"/>
          </p:nvPr>
        </p:nvSpPr>
        <p:spPr>
          <a:xfrm>
            <a:off x="1060450" y="1428750"/>
            <a:ext cx="7699375" cy="4587875"/>
          </a:xfrm>
        </p:spPr>
        <p:txBody>
          <a:bodyPr vert="horz" wrap="square" lIns="91440" tIns="45720" rIns="91440" bIns="45720" numCol="1" anchor="t" anchorCtr="0" compatLnSpc="1"/>
          <a:lstStyle/>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1"/>
                </a:solidFill>
                <a:effectLst/>
                <a:uLnTx/>
                <a:uFillTx/>
                <a:latin typeface="Times New Roman" panose="02020603050405020304" pitchFamily="18" charset="0"/>
                <a:ea typeface="+mn-ea"/>
                <a:cs typeface="Times New Roman" panose="02020603050405020304" pitchFamily="18" charset="0"/>
              </a:rPr>
              <a:t>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"Whether or not your company is at fault, even the most belligerent claim should be answered politely. An adjustment letter should not be negative or suspicious; it must never accuse the customer or grant any adjustment grudgingly. Remember, your company's image and goodwill are at stake when you respond even to unjustified claims." Andrea B. </a:t>
            </a:r>
            <a:r>
              <a:rPr kumimoji="0" lang="en-US" altLang="zh-CN" sz="2000" b="0" i="0" u="none" strike="noStrike" kern="1200" cap="none" spc="0" normalizeH="0" baseline="0" noProof="0" dirty="0" err="1">
                <a:ln>
                  <a:noFill/>
                </a:ln>
                <a:solidFill>
                  <a:schemeClr val="accent4"/>
                </a:solidFill>
                <a:effectLst/>
                <a:uLnTx/>
                <a:uFillTx/>
                <a:latin typeface="Times New Roman" panose="02020603050405020304" pitchFamily="18" charset="0"/>
                <a:ea typeface="+mn-ea"/>
                <a:cs typeface="Times New Roman" panose="02020603050405020304" pitchFamily="18" charset="0"/>
              </a:rPr>
              <a:t>Geffner</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says in How to Write Better Business Letters, 4th ed. Barron's, 2007.</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The following chart represents the basic frame of writing adjustment letter in two different circumstances.</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内容占位符 2"/>
          <p:cNvSpPr>
            <a:spLocks noGrp="1"/>
          </p:cNvSpPr>
          <p:nvPr>
            <p:ph idx="1"/>
          </p:nvPr>
        </p:nvSpPr>
        <p:spPr/>
        <p:txBody>
          <a:bodyPr vert="horz" wrap="square" lIns="91440" tIns="45720" rIns="91440" bIns="45720" anchor="t" anchorCtr="0"/>
          <a:p>
            <a:endParaRPr lang="zh-CN" altLang="en-US" dirty="0"/>
          </a:p>
        </p:txBody>
      </p:sp>
      <p:pic>
        <p:nvPicPr>
          <p:cNvPr id="10243" name="Picture 2"/>
          <p:cNvPicPr>
            <a:picLocks noChangeAspect="1"/>
          </p:cNvPicPr>
          <p:nvPr/>
        </p:nvPicPr>
        <p:blipFill>
          <a:blip r:embed="rId1"/>
          <a:stretch>
            <a:fillRect/>
          </a:stretch>
        </p:blipFill>
        <p:spPr>
          <a:xfrm>
            <a:off x="620713" y="469900"/>
            <a:ext cx="8558212" cy="5918200"/>
          </a:xfrm>
          <a:prstGeom prst="rect">
            <a:avLst/>
          </a:prstGeom>
          <a:noFill/>
          <a:ln w="9525">
            <a:noFill/>
          </a:ln>
        </p:spPr>
      </p:pic>
    </p:spTree>
  </p:cSld>
  <p:clrMapOvr>
    <a:masterClrMapping/>
  </p:clrMapOvr>
  <p:transition>
    <p:sndAc>
      <p:stSnd>
        <p:snd r:embed="rId2" name="camera.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393190" y="1035685"/>
            <a:ext cx="7235190" cy="5822315"/>
          </a:xfrm>
          <a:prstGeom prst="rect">
            <a:avLst/>
          </a:prstGeom>
          <a:noFill/>
          <a:ln w="9525">
            <a:noFill/>
          </a:ln>
        </p:spPr>
        <p:txBody>
          <a:bodyPr>
            <a:noAutofit/>
          </a:bodyPr>
          <a:p>
            <a:pPr indent="269875" algn="just"/>
            <a:r>
              <a:rPr lang="en-US" sz="2000" b="1">
                <a:latin typeface="Times New Roman" panose="02020603050405020304" pitchFamily="18" charset="0"/>
                <a:cs typeface="Times New Roman" panose="02020603050405020304" pitchFamily="18" charset="0"/>
              </a:rPr>
              <a:t>Tips for writing an adjustment letter</a:t>
            </a:r>
            <a:r>
              <a:rPr lang="en-US" sz="2000">
                <a:latin typeface="Times New Roman" panose="02020603050405020304" pitchFamily="18" charset="0"/>
                <a:cs typeface="Times New Roman" panose="02020603050405020304" pitchFamily="18" charset="0"/>
              </a:rPr>
              <a:t> (</a:t>
            </a:r>
            <a:r>
              <a:rPr lang="zh-CN" sz="2000">
                <a:latin typeface="Times New Roman" panose="02020603050405020304" pitchFamily="18" charset="0"/>
                <a:ea typeface="宋体" panose="02010600030101010101" pitchFamily="2" charset="-122"/>
                <a:cs typeface="Times New Roman" panose="02020603050405020304" pitchFamily="18" charset="0"/>
              </a:rPr>
              <a:t>理赔函写作技巧</a:t>
            </a:r>
            <a:r>
              <a:rPr lang="en-US" sz="2000">
                <a:latin typeface="Times New Roman" panose="02020603050405020304" pitchFamily="18" charset="0"/>
                <a:cs typeface="Times New Roman" panose="02020603050405020304" pitchFamily="18" charset="0"/>
              </a:rPr>
              <a:t>)</a:t>
            </a:r>
            <a:r>
              <a:rPr lang="en-US" sz="2000" b="1">
                <a:latin typeface="Times New Roman" panose="02020603050405020304" pitchFamily="18" charset="0"/>
                <a:cs typeface="Times New Roman" panose="02020603050405020304" pitchFamily="18" charset="0"/>
              </a:rPr>
              <a:t> </a:t>
            </a:r>
            <a:r>
              <a:rPr lang="en-US" sz="2000">
                <a:latin typeface="Times New Roman" panose="02020603050405020304" pitchFamily="18" charset="0"/>
                <a:cs typeface="Times New Roman" panose="02020603050405020304" pitchFamily="18" charset="0"/>
              </a:rPr>
              <a:t>      1. Begin with a reference to the date of the original letter of complaint and to the purpose of your letter.       If you deny the request, don’t state the refusal right away unless you can do so tactfully.      2. Express your concern over the writer’s troubles and your appreciation that he has written you.      3. If you deny the request, explain the reasons why the request can not be granted in as cordial and no combative manner as possible. If you grant the request, don’t sound as if you are doing so in a begrudging way.      4. If you deny the request, try to offer some partial or substitute compensation or offer some friendly advice (to take the sting out of the denial).      5. Conclude the letter cordially, perhaps expressing confidence that you and the writer will continue doing business.</a:t>
            </a:r>
            <a:endParaRPr lang="en-US" altLang="en-US" sz="2000">
              <a:latin typeface="Times New Roman" panose="02020603050405020304" pitchFamily="18" charset="0"/>
              <a:cs typeface="Times New Roman" panose="02020603050405020304" pitchFamily="18" charset="0"/>
            </a:endParaRPr>
          </a:p>
        </p:txBody>
      </p:sp>
    </p:spTree>
  </p:cSld>
  <p:clrMapOvr>
    <a:masterClrMapping/>
  </p:clrMapOvr>
  <p:transition>
    <p:sndAc>
      <p:stSnd>
        <p:snd r:embed="rId1" name="camera.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内容占位符 2"/>
          <p:cNvSpPr>
            <a:spLocks noGrp="1"/>
          </p:cNvSpPr>
          <p:nvPr>
            <p:ph idx="1"/>
          </p:nvPr>
        </p:nvSpPr>
        <p:spPr>
          <a:xfrm>
            <a:off x="1042988" y="476250"/>
            <a:ext cx="7961312" cy="5360988"/>
          </a:xfrm>
        </p:spPr>
        <p:txBody>
          <a:bodyPr vert="horz" wrap="square" lIns="91440" tIns="45720" rIns="91440" bIns="45720" anchor="t" anchorCtr="0"/>
          <a:p>
            <a:pPr>
              <a:buNone/>
            </a:pPr>
            <a:r>
              <a:rPr lang="en-US" altLang="zh-CN" sz="2400" i="1" dirty="0">
                <a:solidFill>
                  <a:srgbClr val="282917"/>
                </a:solidFill>
                <a:latin typeface="Times New Roman" panose="02020603050405020304" pitchFamily="18" charset="0"/>
                <a:cs typeface="Times New Roman" panose="02020603050405020304" pitchFamily="18" charset="0"/>
              </a:rPr>
              <a:t>Task 1  </a:t>
            </a:r>
            <a:r>
              <a:rPr lang="en-US" altLang="zh-CN" sz="2400" dirty="0">
                <a:solidFill>
                  <a:srgbClr val="282917"/>
                </a:solidFill>
                <a:latin typeface="Times New Roman" panose="02020603050405020304" pitchFamily="18" charset="0"/>
                <a:cs typeface="Times New Roman" panose="02020603050405020304" pitchFamily="18" charset="0"/>
              </a:rPr>
              <a:t>Directions: Reading and Comprehension. </a:t>
            </a:r>
            <a:endParaRPr lang="zh-CN" altLang="zh-CN" sz="2000" b="0" dirty="0">
              <a:solidFill>
                <a:schemeClr val="tx1"/>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1.According to The Business Writer's Handbook, one of the objectives of an adjustment letter is to _____________.</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A .solve problem         B. restore customers’ trust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C. show sympathy      D. express</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2.Which of the following could not be mentioned in the end of the letter?</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A.the original problem           B. company’s good intention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C. the value of the products   D. the customer’s dissatisfaction</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3.Writing an adjustment letter in a positive way could help________.</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A.retain customers        B. improve service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C. both A and B            </a:t>
            </a:r>
            <a:r>
              <a:rPr lang="en-US" altLang="zh-CN" sz="2000" b="0" dirty="0">
                <a:solidFill>
                  <a:srgbClr val="282917"/>
                </a:solidFill>
                <a:latin typeface="Times New Roman" panose="02020603050405020304" pitchFamily="18" charset="0"/>
                <a:cs typeface="Times New Roman" panose="02020603050405020304" pitchFamily="18" charset="0"/>
                <a:sym typeface="+mn-ea"/>
              </a:rPr>
              <a:t>D. neither A nor B</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4.According to How to Write Better Business Letters, it is suitable to respond to a rude  and unjustified complaint letter in a _______way.</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A.polite       B. suspicious       C. negative       D. hesitating</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5.When rejecting a complaint, it is necessary to give_________.</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A.reasons for rejecting           B. Investigation to be made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C. explanation of the fault      D. comments on the issue</a:t>
            </a:r>
            <a:endParaRPr lang="en-US" altLang="zh-CN" sz="2000" b="0" dirty="0">
              <a:solidFill>
                <a:srgbClr val="282917"/>
              </a:solidFill>
              <a:latin typeface="Times New Roman" panose="02020603050405020304" pitchFamily="18" charset="0"/>
              <a:cs typeface="Times New Roman" panose="02020603050405020304" pitchFamily="18" charset="0"/>
            </a:endParaRPr>
          </a:p>
        </p:txBody>
      </p:sp>
      <p:sp>
        <p:nvSpPr>
          <p:cNvPr id="2" name="内容占位符 2"/>
          <p:cNvSpPr>
            <a:spLocks noGrp="1"/>
          </p:cNvSpPr>
          <p:nvPr/>
        </p:nvSpPr>
        <p:spPr>
          <a:xfrm>
            <a:off x="3996055" y="1196975"/>
            <a:ext cx="706120" cy="50355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pt-BR" sz="2000" b="0" dirty="0">
                <a:latin typeface="Times New Roman" panose="02020603050405020304" pitchFamily="18" charset="0"/>
                <a:cs typeface="Times New Roman" panose="02020603050405020304" pitchFamily="18" charset="0"/>
              </a:rPr>
              <a:t> </a:t>
            </a:r>
            <a:r>
              <a:rPr lang="pt-BR" altLang="zh-CN" sz="2000" b="0" dirty="0">
                <a:latin typeface="Times New Roman" panose="02020603050405020304" pitchFamily="18" charset="0"/>
                <a:cs typeface="Times New Roman" panose="02020603050405020304" pitchFamily="18" charset="0"/>
              </a:rPr>
              <a:t>B </a:t>
            </a:r>
            <a:r>
              <a:rPr lang="en-US" altLang="pt-BR" sz="2000" b="0" dirty="0">
                <a:latin typeface="Times New Roman" panose="02020603050405020304" pitchFamily="18" charset="0"/>
                <a:cs typeface="Times New Roman" panose="02020603050405020304" pitchFamily="18" charset="0"/>
              </a:rPr>
              <a:t> </a:t>
            </a:r>
            <a:endParaRPr lang="en-US" altLang="pt-BR" sz="2000" b="0"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nvSpPr>
        <p:spPr>
          <a:xfrm>
            <a:off x="7812405" y="2061210"/>
            <a:ext cx="706120" cy="50355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pt-BR" sz="2000" b="0" dirty="0">
                <a:latin typeface="Times New Roman" panose="02020603050405020304" pitchFamily="18" charset="0"/>
                <a:cs typeface="Times New Roman" panose="02020603050405020304" pitchFamily="18" charset="0"/>
              </a:rPr>
              <a:t> A</a:t>
            </a:r>
            <a:r>
              <a:rPr lang="pt-BR" altLang="zh-CN" sz="2000" b="0" dirty="0">
                <a:latin typeface="Times New Roman" panose="02020603050405020304" pitchFamily="18" charset="0"/>
                <a:cs typeface="Times New Roman" panose="02020603050405020304" pitchFamily="18" charset="0"/>
              </a:rPr>
              <a:t> </a:t>
            </a:r>
            <a:r>
              <a:rPr lang="en-US" altLang="pt-BR" sz="2000" b="0" dirty="0">
                <a:latin typeface="Times New Roman" panose="02020603050405020304" pitchFamily="18" charset="0"/>
                <a:cs typeface="Times New Roman" panose="02020603050405020304" pitchFamily="18" charset="0"/>
              </a:rPr>
              <a:t> </a:t>
            </a:r>
            <a:endParaRPr lang="en-US" altLang="pt-BR" sz="2000" b="0" dirty="0">
              <a:latin typeface="Times New Roman" panose="02020603050405020304" pitchFamily="18" charset="0"/>
              <a:cs typeface="Times New Roman" panose="02020603050405020304" pitchFamily="18" charset="0"/>
            </a:endParaRPr>
          </a:p>
        </p:txBody>
      </p:sp>
      <p:sp>
        <p:nvSpPr>
          <p:cNvPr id="4" name="内容占位符 2"/>
          <p:cNvSpPr>
            <a:spLocks noGrp="1"/>
          </p:cNvSpPr>
          <p:nvPr/>
        </p:nvSpPr>
        <p:spPr>
          <a:xfrm>
            <a:off x="7393940" y="3357245"/>
            <a:ext cx="706120" cy="50355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pt-BR" sz="2000" b="0" dirty="0">
                <a:latin typeface="Times New Roman" panose="02020603050405020304" pitchFamily="18" charset="0"/>
                <a:cs typeface="Times New Roman" panose="02020603050405020304" pitchFamily="18" charset="0"/>
              </a:rPr>
              <a:t> C</a:t>
            </a:r>
            <a:r>
              <a:rPr lang="en-US" altLang="pt-BR" sz="2000" b="0" dirty="0">
                <a:latin typeface="Times New Roman" panose="02020603050405020304" pitchFamily="18" charset="0"/>
                <a:cs typeface="Times New Roman" panose="02020603050405020304" pitchFamily="18" charset="0"/>
              </a:rPr>
              <a:t> </a:t>
            </a:r>
            <a:endParaRPr lang="en-US" altLang="pt-BR" sz="2000" b="0" dirty="0">
              <a:latin typeface="Times New Roman" panose="02020603050405020304" pitchFamily="18" charset="0"/>
              <a:cs typeface="Times New Roman" panose="02020603050405020304" pitchFamily="18" charset="0"/>
            </a:endParaRPr>
          </a:p>
        </p:txBody>
      </p:sp>
      <p:sp>
        <p:nvSpPr>
          <p:cNvPr id="5" name="内容占位符 2"/>
          <p:cNvSpPr>
            <a:spLocks noGrp="1"/>
          </p:cNvSpPr>
          <p:nvPr/>
        </p:nvSpPr>
        <p:spPr>
          <a:xfrm>
            <a:off x="7164705" y="4796790"/>
            <a:ext cx="706120" cy="50355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pt-BR" sz="2000" b="0" dirty="0">
                <a:latin typeface="Times New Roman" panose="02020603050405020304" pitchFamily="18" charset="0"/>
                <a:cs typeface="Times New Roman" panose="02020603050405020304" pitchFamily="18" charset="0"/>
              </a:rPr>
              <a:t> A</a:t>
            </a:r>
            <a:r>
              <a:rPr lang="pt-BR" altLang="zh-CN" sz="2000" b="0" dirty="0">
                <a:latin typeface="Times New Roman" panose="02020603050405020304" pitchFamily="18" charset="0"/>
                <a:cs typeface="Times New Roman" panose="02020603050405020304" pitchFamily="18" charset="0"/>
              </a:rPr>
              <a:t> </a:t>
            </a:r>
            <a:r>
              <a:rPr lang="en-US" altLang="pt-BR" sz="2000" b="0" dirty="0">
                <a:latin typeface="Times New Roman" panose="02020603050405020304" pitchFamily="18" charset="0"/>
                <a:cs typeface="Times New Roman" panose="02020603050405020304" pitchFamily="18" charset="0"/>
              </a:rPr>
              <a:t> </a:t>
            </a:r>
            <a:endParaRPr lang="en-US" altLang="pt-BR" sz="2000" b="0" dirty="0">
              <a:latin typeface="Times New Roman" panose="02020603050405020304" pitchFamily="18" charset="0"/>
              <a:cs typeface="Times New Roman" panose="02020603050405020304" pitchFamily="18" charset="0"/>
            </a:endParaRPr>
          </a:p>
        </p:txBody>
      </p:sp>
      <p:sp>
        <p:nvSpPr>
          <p:cNvPr id="6" name="内容占位符 2"/>
          <p:cNvSpPr>
            <a:spLocks noGrp="1"/>
          </p:cNvSpPr>
          <p:nvPr/>
        </p:nvSpPr>
        <p:spPr>
          <a:xfrm>
            <a:off x="6687820" y="5517515"/>
            <a:ext cx="706120" cy="50355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pt-BR" sz="2000" b="0" dirty="0">
                <a:latin typeface="Times New Roman" panose="02020603050405020304" pitchFamily="18" charset="0"/>
                <a:cs typeface="Times New Roman" panose="02020603050405020304" pitchFamily="18" charset="0"/>
              </a:rPr>
              <a:t> A</a:t>
            </a:r>
            <a:r>
              <a:rPr lang="pt-BR" altLang="zh-CN" sz="2000" b="0" dirty="0">
                <a:latin typeface="Times New Roman" panose="02020603050405020304" pitchFamily="18" charset="0"/>
                <a:cs typeface="Times New Roman" panose="02020603050405020304" pitchFamily="18" charset="0"/>
              </a:rPr>
              <a:t> </a:t>
            </a:r>
            <a:r>
              <a:rPr lang="en-US" altLang="pt-BR" sz="2000" b="0" dirty="0">
                <a:latin typeface="Times New Roman" panose="02020603050405020304" pitchFamily="18" charset="0"/>
                <a:cs typeface="Times New Roman" panose="02020603050405020304" pitchFamily="18" charset="0"/>
              </a:rPr>
              <a:t> </a:t>
            </a:r>
            <a:endParaRPr lang="en-US" altLang="pt-BR" sz="2000" b="0" dirty="0">
              <a:latin typeface="Times New Roman" panose="02020603050405020304" pitchFamily="18" charset="0"/>
              <a:cs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标题 1"/>
          <p:cNvSpPr>
            <a:spLocks noGrp="1"/>
          </p:cNvSpPr>
          <p:nvPr>
            <p:ph type="title"/>
          </p:nvPr>
        </p:nvSpPr>
        <p:spPr/>
        <p:txBody>
          <a:bodyPr vert="horz" wrap="square" lIns="91440" tIns="45720" rIns="91440" bIns="45720" anchor="ctr" anchorCtr="0"/>
          <a:p>
            <a:br>
              <a:rPr lang="en-US" altLang="zh-CN" dirty="0">
                <a:solidFill>
                  <a:srgbClr val="282917"/>
                </a:solidFill>
                <a:latin typeface="Times New Roman" panose="02020603050405020304" pitchFamily="18" charset="0"/>
                <a:cs typeface="Times New Roman" panose="02020603050405020304" pitchFamily="18" charset="0"/>
              </a:rPr>
            </a:br>
            <a:r>
              <a:rPr lang="en-US" altLang="zh-CN" dirty="0">
                <a:solidFill>
                  <a:srgbClr val="282917"/>
                </a:solidFill>
                <a:latin typeface="Times New Roman" panose="02020603050405020304" pitchFamily="18" charset="0"/>
                <a:cs typeface="Times New Roman" panose="02020603050405020304" pitchFamily="18" charset="0"/>
              </a:rPr>
              <a:t>Ⅲ. </a:t>
            </a:r>
            <a:r>
              <a:rPr lang="en-US" altLang="zh-CN" u="sng" dirty="0">
                <a:solidFill>
                  <a:srgbClr val="282917"/>
                </a:solidFill>
                <a:latin typeface="Times New Roman" panose="02020603050405020304" pitchFamily="18" charset="0"/>
                <a:cs typeface="Times New Roman" panose="02020603050405020304" pitchFamily="18" charset="0"/>
              </a:rPr>
              <a:t>Formatting</a:t>
            </a:r>
            <a:r>
              <a:rPr lang="en-US" altLang="zh-CN" dirty="0">
                <a:solidFill>
                  <a:srgbClr val="FF0000"/>
                </a:solidFill>
                <a:latin typeface="Times New Roman" panose="02020603050405020304" pitchFamily="18" charset="0"/>
                <a:cs typeface="Times New Roman" panose="02020603050405020304" pitchFamily="18" charset="0"/>
              </a:rPr>
              <a:t> </a:t>
            </a:r>
            <a:br>
              <a:rPr lang="zh-CN" altLang="zh-CN" dirty="0">
                <a:solidFill>
                  <a:srgbClr val="282917"/>
                </a:solidFill>
                <a:latin typeface="Times New Roman" panose="02020603050405020304" pitchFamily="18" charset="0"/>
                <a:cs typeface="Times New Roman" panose="02020603050405020304" pitchFamily="18" charset="0"/>
              </a:rPr>
            </a:br>
            <a:r>
              <a:rPr lang="en-US" altLang="zh-CN" sz="2400" i="1" dirty="0">
                <a:solidFill>
                  <a:srgbClr val="282917"/>
                </a:solidFill>
                <a:latin typeface="Times New Roman" panose="02020603050405020304" pitchFamily="18" charset="0"/>
                <a:cs typeface="Times New Roman" panose="02020603050405020304" pitchFamily="18" charset="0"/>
              </a:rPr>
              <a:t>Case 1:</a:t>
            </a:r>
            <a:endParaRPr lang="zh-CN" altLang="en-US" dirty="0"/>
          </a:p>
        </p:txBody>
      </p:sp>
      <p:sp>
        <p:nvSpPr>
          <p:cNvPr id="3" name="内容占位符 2"/>
          <p:cNvSpPr>
            <a:spLocks noGrp="1"/>
          </p:cNvSpPr>
          <p:nvPr>
            <p:ph idx="1"/>
          </p:nvPr>
        </p:nvSpPr>
        <p:spPr>
          <a:xfrm>
            <a:off x="971550" y="1497013"/>
            <a:ext cx="7961313" cy="5360988"/>
          </a:xfrm>
        </p:spPr>
        <p:txBody>
          <a:bodyPr vert="horz" wrap="square" lIns="91440" tIns="45720" rIns="91440" bIns="45720" numCol="1" anchor="t" anchorCtr="0" compatLnSpc="1"/>
          <a:lstStyle/>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Dear </a:t>
            </a:r>
            <a:r>
              <a:rPr kumimoji="0" lang="en-US" altLang="zh-CN" sz="2000" b="0" i="0" u="none" strike="noStrike" kern="1200" cap="none" spc="0" normalizeH="0" baseline="0" noProof="0" dirty="0" err="1">
                <a:ln>
                  <a:noFill/>
                </a:ln>
                <a:solidFill>
                  <a:schemeClr val="accent4"/>
                </a:solidFill>
                <a:effectLst/>
                <a:uLnTx/>
                <a:uFillTx/>
                <a:latin typeface="Times New Roman" panose="02020603050405020304" pitchFamily="18" charset="0"/>
                <a:ea typeface="+mn-ea"/>
                <a:cs typeface="Times New Roman" panose="02020603050405020304" pitchFamily="18" charset="0"/>
              </a:rPr>
              <a:t>Mr</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Chen</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Please accept our apologies for the error made by our company in filling your order no. 6342/L dated Monday, 6 November 2016.</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You ordered 5,000 stainless-steel table spoons, but our dispatch office sent 500. This was due to a typing error.</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The balance of 4,500 table spoons was dispatched by express courier to your company this morning and will arrive by 10am tomorrow morning, 14 December 2016.</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cxnSp>
        <p:nvCxnSpPr>
          <p:cNvPr id="13316" name="AutoShape 2"/>
          <p:cNvCxnSpPr/>
          <p:nvPr/>
        </p:nvCxnSpPr>
        <p:spPr>
          <a:xfrm flipH="1">
            <a:off x="3030538" y="1673225"/>
            <a:ext cx="419100" cy="31750"/>
          </a:xfrm>
          <a:prstGeom prst="straightConnector1">
            <a:avLst/>
          </a:prstGeom>
          <a:ln w="9525" cap="flat" cmpd="sng">
            <a:solidFill>
              <a:srgbClr val="4F81BD"/>
            </a:solidFill>
            <a:prstDash val="solid"/>
            <a:headEnd type="none" w="med" len="med"/>
            <a:tailEnd type="triangle" w="med" len="med"/>
          </a:ln>
        </p:spPr>
      </p:cxnSp>
      <p:sp>
        <p:nvSpPr>
          <p:cNvPr id="13317" name="Rectangle 3"/>
          <p:cNvSpPr/>
          <p:nvPr/>
        </p:nvSpPr>
        <p:spPr>
          <a:xfrm>
            <a:off x="3479800" y="1401763"/>
            <a:ext cx="1239838" cy="485775"/>
          </a:xfrm>
          <a:prstGeom prst="rect">
            <a:avLst/>
          </a:prstGeom>
          <a:solidFill>
            <a:srgbClr val="FFFFFF"/>
          </a:solidFill>
          <a:ln w="9525" cap="flat" cmpd="sng">
            <a:solidFill>
              <a:srgbClr val="4F81BD"/>
            </a:solidFill>
            <a:prstDash val="solid"/>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eaLnBrk="1" hangingPunct="1">
              <a:spcBef>
                <a:spcPct val="0"/>
              </a:spcBef>
              <a:buSzTx/>
              <a:buFontTx/>
              <a:buNone/>
            </a:pPr>
            <a:r>
              <a:rPr lang="en-US" altLang="zh-CN" sz="1800" b="0" dirty="0">
                <a:solidFill>
                  <a:srgbClr val="30311D"/>
                </a:solidFill>
                <a:latin typeface="Times New Roman" panose="02020603050405020304" pitchFamily="18" charset="0"/>
              </a:rPr>
              <a:t>Salutation</a:t>
            </a:r>
            <a:endParaRPr lang="zh-CN" altLang="zh-CN" sz="1800" dirty="0">
              <a:solidFill>
                <a:srgbClr val="30311D"/>
              </a:solidFill>
            </a:endParaRPr>
          </a:p>
        </p:txBody>
      </p:sp>
      <p:sp>
        <p:nvSpPr>
          <p:cNvPr id="13318" name="Rectangle 3"/>
          <p:cNvSpPr/>
          <p:nvPr/>
        </p:nvSpPr>
        <p:spPr>
          <a:xfrm>
            <a:off x="6948488" y="1544638"/>
            <a:ext cx="1079500" cy="349250"/>
          </a:xfrm>
          <a:prstGeom prst="rect">
            <a:avLst/>
          </a:prstGeom>
          <a:solidFill>
            <a:srgbClr val="FFFFFF"/>
          </a:solidFill>
          <a:ln w="9525" cap="flat" cmpd="sng">
            <a:solidFill>
              <a:srgbClr val="4F81BD"/>
            </a:solidFill>
            <a:prstDash val="solid"/>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eaLnBrk="1" hangingPunct="1">
              <a:spcBef>
                <a:spcPct val="0"/>
              </a:spcBef>
              <a:buSzTx/>
              <a:buFontTx/>
              <a:buNone/>
            </a:pPr>
            <a:r>
              <a:rPr lang="en-US" altLang="zh-CN" sz="1800" b="0" dirty="0">
                <a:solidFill>
                  <a:srgbClr val="30311D"/>
                </a:solidFill>
                <a:latin typeface="Times New Roman" panose="02020603050405020304" pitchFamily="18" charset="0"/>
              </a:rPr>
              <a:t>Apology</a:t>
            </a:r>
            <a:endParaRPr lang="zh-CN" altLang="zh-CN" sz="1800" dirty="0">
              <a:solidFill>
                <a:srgbClr val="30311D"/>
              </a:solidFill>
            </a:endParaRPr>
          </a:p>
        </p:txBody>
      </p:sp>
      <p:cxnSp>
        <p:nvCxnSpPr>
          <p:cNvPr id="13319" name="AutoShape 2"/>
          <p:cNvCxnSpPr/>
          <p:nvPr/>
        </p:nvCxnSpPr>
        <p:spPr>
          <a:xfrm flipH="1">
            <a:off x="6443663" y="1765300"/>
            <a:ext cx="504825" cy="354013"/>
          </a:xfrm>
          <a:prstGeom prst="straightConnector1">
            <a:avLst/>
          </a:prstGeom>
          <a:ln w="9525" cap="flat" cmpd="sng">
            <a:solidFill>
              <a:srgbClr val="4F81BD"/>
            </a:solidFill>
            <a:prstDash val="solid"/>
            <a:headEnd type="none" w="med" len="med"/>
            <a:tailEnd type="triangle" w="med" len="med"/>
          </a:ln>
        </p:spPr>
      </p:cxnSp>
      <p:cxnSp>
        <p:nvCxnSpPr>
          <p:cNvPr id="13320" name="AutoShape 2"/>
          <p:cNvCxnSpPr/>
          <p:nvPr/>
        </p:nvCxnSpPr>
        <p:spPr>
          <a:xfrm flipH="1" flipV="1">
            <a:off x="6084888" y="3860800"/>
            <a:ext cx="504825" cy="134938"/>
          </a:xfrm>
          <a:prstGeom prst="straightConnector1">
            <a:avLst/>
          </a:prstGeom>
          <a:ln w="9525" cap="flat" cmpd="sng">
            <a:solidFill>
              <a:srgbClr val="4F81BD"/>
            </a:solidFill>
            <a:prstDash val="solid"/>
            <a:headEnd type="none" w="med" len="med"/>
            <a:tailEnd type="triangle" w="med" len="med"/>
          </a:ln>
        </p:spPr>
      </p:cxnSp>
      <p:sp>
        <p:nvSpPr>
          <p:cNvPr id="13321" name="Rectangle 3"/>
          <p:cNvSpPr/>
          <p:nvPr/>
        </p:nvSpPr>
        <p:spPr>
          <a:xfrm>
            <a:off x="6589713" y="3789363"/>
            <a:ext cx="1438275" cy="388937"/>
          </a:xfrm>
          <a:prstGeom prst="rect">
            <a:avLst/>
          </a:prstGeom>
          <a:solidFill>
            <a:srgbClr val="FFFFFF"/>
          </a:solidFill>
          <a:ln w="9525" cap="flat" cmpd="sng">
            <a:solidFill>
              <a:srgbClr val="4F81BD"/>
            </a:solidFill>
            <a:prstDash val="solid"/>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eaLnBrk="1" hangingPunct="1">
              <a:spcBef>
                <a:spcPct val="0"/>
              </a:spcBef>
              <a:buSzTx/>
              <a:buFontTx/>
              <a:buNone/>
            </a:pPr>
            <a:r>
              <a:rPr lang="en-US" altLang="zh-CN" sz="1800" b="0" dirty="0">
                <a:solidFill>
                  <a:srgbClr val="30311D"/>
                </a:solidFill>
                <a:latin typeface="Times New Roman" panose="02020603050405020304" pitchFamily="18" charset="0"/>
              </a:rPr>
              <a:t>Explanation</a:t>
            </a:r>
            <a:endParaRPr lang="zh-CN" altLang="zh-CN" sz="1800" dirty="0">
              <a:solidFill>
                <a:srgbClr val="30311D"/>
              </a:solidFill>
            </a:endParaRPr>
          </a:p>
        </p:txBody>
      </p:sp>
      <p:cxnSp>
        <p:nvCxnSpPr>
          <p:cNvPr id="13322" name="AutoShape 2"/>
          <p:cNvCxnSpPr/>
          <p:nvPr/>
        </p:nvCxnSpPr>
        <p:spPr>
          <a:xfrm flipV="1">
            <a:off x="5413375" y="5084763"/>
            <a:ext cx="722313" cy="342900"/>
          </a:xfrm>
          <a:prstGeom prst="straightConnector1">
            <a:avLst/>
          </a:prstGeom>
          <a:ln w="9525" cap="flat" cmpd="sng">
            <a:solidFill>
              <a:srgbClr val="4F81BD"/>
            </a:solidFill>
            <a:prstDash val="solid"/>
            <a:headEnd type="none" w="med" len="med"/>
            <a:tailEnd type="triangle" w="med" len="med"/>
          </a:ln>
        </p:spPr>
      </p:cxnSp>
      <p:sp>
        <p:nvSpPr>
          <p:cNvPr id="13323" name="Rectangle 3"/>
          <p:cNvSpPr/>
          <p:nvPr/>
        </p:nvSpPr>
        <p:spPr>
          <a:xfrm>
            <a:off x="3790950" y="5235575"/>
            <a:ext cx="1611313" cy="427038"/>
          </a:xfrm>
          <a:prstGeom prst="rect">
            <a:avLst/>
          </a:prstGeom>
          <a:solidFill>
            <a:srgbClr val="FFFFFF"/>
          </a:solidFill>
          <a:ln w="9525" cap="flat" cmpd="sng">
            <a:solidFill>
              <a:srgbClr val="4F81BD"/>
            </a:solidFill>
            <a:prstDash val="solid"/>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eaLnBrk="1" hangingPunct="1">
              <a:spcBef>
                <a:spcPct val="0"/>
              </a:spcBef>
              <a:buSzTx/>
              <a:buFontTx/>
              <a:buNone/>
            </a:pPr>
            <a:r>
              <a:rPr lang="en-US" altLang="zh-CN" sz="1800" b="0" dirty="0">
                <a:solidFill>
                  <a:srgbClr val="30311D"/>
                </a:solidFill>
                <a:latin typeface="Times New Roman" panose="02020603050405020304" pitchFamily="18" charset="0"/>
              </a:rPr>
              <a:t>Solution </a:t>
            </a:r>
            <a:endParaRPr lang="zh-CN" altLang="zh-CN" sz="1800" dirty="0">
              <a:solidFill>
                <a:srgbClr val="30311D"/>
              </a:solidFill>
            </a:endParaRPr>
          </a:p>
        </p:txBody>
      </p:sp>
    </p:spTree>
  </p:cSld>
  <p:clrMapOvr>
    <a:masterClrMapping/>
  </p:clrMapOvr>
  <p:transition>
    <p:sndAc>
      <p:stSnd>
        <p:snd r:embed="rId1" name="camera.wav"/>
      </p:stSnd>
    </p:sndAc>
  </p:transition>
</p:sld>
</file>

<file path=ppt/tags/tag1.xml><?xml version="1.0" encoding="utf-8"?>
<p:tagLst xmlns:p="http://schemas.openxmlformats.org/presentationml/2006/main">
  <p:tag name="KSO_WPP_MARK_KEY" val="1fb46c02-ce91-42ed-8055-65cb98b1c156"/>
  <p:tag name="COMMONDATA" val="eyJoZGlkIjoiMjBmMGU4YTEzNTE0YTkxZmRiZTE3YjUyM2NjYzRkMjkifQ=="/>
  <p:tag name="commondata" val="eyJoZGlkIjoiM2YxMGI0N2Y3OWRmYTMyNGIxM2ZhZmQzZDBjNTExZmUifQ=="/>
</p:tagLst>
</file>

<file path=ppt/theme/theme1.xml><?xml version="1.0" encoding="utf-8"?>
<a:theme xmlns:a="http://schemas.openxmlformats.org/drawingml/2006/main" name="437TGp_bizpeople_light_ani">
  <a:themeElements>
    <a:clrScheme name="">
      <a:dk1>
        <a:srgbClr val="30311D"/>
      </a:dk1>
      <a:lt1>
        <a:srgbClr val="FFFFFF"/>
      </a:lt1>
      <a:dk2>
        <a:srgbClr val="003366"/>
      </a:dk2>
      <a:lt2>
        <a:srgbClr val="DDDDDD"/>
      </a:lt2>
      <a:accent1>
        <a:srgbClr val="7E52CC"/>
      </a:accent1>
      <a:accent2>
        <a:srgbClr val="4A9ACC"/>
      </a:accent2>
      <a:accent3>
        <a:srgbClr val="FFFFFF"/>
      </a:accent3>
      <a:accent4>
        <a:srgbClr val="282917"/>
      </a:accent4>
      <a:accent5>
        <a:srgbClr val="C0B3E2"/>
      </a:accent5>
      <a:accent6>
        <a:srgbClr val="428AB7"/>
      </a:accent6>
      <a:hlink>
        <a:srgbClr val="4582A7"/>
      </a:hlink>
      <a:folHlink>
        <a:srgbClr val="B2AF7A"/>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437TGp_bizpeople_light_ani">
  <a:themeElements>
    <a:clrScheme name="">
      <a:dk1>
        <a:srgbClr val="30311D"/>
      </a:dk1>
      <a:lt1>
        <a:srgbClr val="FFFFFF"/>
      </a:lt1>
      <a:dk2>
        <a:srgbClr val="003366"/>
      </a:dk2>
      <a:lt2>
        <a:srgbClr val="DDDDDD"/>
      </a:lt2>
      <a:accent1>
        <a:srgbClr val="7E52CC"/>
      </a:accent1>
      <a:accent2>
        <a:srgbClr val="4A9ACC"/>
      </a:accent2>
      <a:accent3>
        <a:srgbClr val="FFFFFF"/>
      </a:accent3>
      <a:accent4>
        <a:srgbClr val="282917"/>
      </a:accent4>
      <a:accent5>
        <a:srgbClr val="C0B3E2"/>
      </a:accent5>
      <a:accent6>
        <a:srgbClr val="428AB7"/>
      </a:accent6>
      <a:hlink>
        <a:srgbClr val="4582A7"/>
      </a:hlink>
      <a:folHlink>
        <a:srgbClr val="B2AF7A"/>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18691</Words>
  <Application>WPS 演示</Application>
  <PresentationFormat/>
  <Paragraphs>396</Paragraphs>
  <Slides>32</Slides>
  <Notes>3</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32</vt:i4>
      </vt:variant>
    </vt:vector>
  </HeadingPairs>
  <TitlesOfParts>
    <vt:vector size="47" baseType="lpstr">
      <vt:lpstr>Arial</vt:lpstr>
      <vt:lpstr>宋体</vt:lpstr>
      <vt:lpstr>Wingdings</vt:lpstr>
      <vt:lpstr>Verdana</vt:lpstr>
      <vt:lpstr>Times New Roman</vt:lpstr>
      <vt:lpstr>Cambria Math</vt:lpstr>
      <vt:lpstr>黑体</vt:lpstr>
      <vt:lpstr>Traditional Arabic</vt:lpstr>
      <vt:lpstr>微软雅黑</vt:lpstr>
      <vt:lpstr>Arial Unicode MS</vt:lpstr>
      <vt:lpstr>Calibri</vt:lpstr>
      <vt:lpstr>Roboto Light</vt:lpstr>
      <vt:lpstr>Roboto</vt:lpstr>
      <vt:lpstr>437TGp_bizpeople_light_ani</vt:lpstr>
      <vt:lpstr>1_437TGp_bizpeople_light_ani</vt:lpstr>
      <vt:lpstr> Unit 14 Adjustment letter 理赔函</vt:lpstr>
      <vt:lpstr> Ⅰ. Learning Objectives</vt:lpstr>
      <vt:lpstr>Ⅱ.Leading-In </vt:lpstr>
      <vt:lpstr>PowerPoint 演示文稿</vt:lpstr>
      <vt:lpstr>PowerPoint 演示文稿</vt:lpstr>
      <vt:lpstr>PowerPoint 演示文稿</vt:lpstr>
      <vt:lpstr>PowerPoint 演示文稿</vt:lpstr>
      <vt:lpstr>PowerPoint 演示文稿</vt:lpstr>
      <vt:lpstr> Ⅲ. Formatting  Case 1:</vt:lpstr>
      <vt:lpstr>PowerPoint 演示文稿</vt:lpstr>
      <vt:lpstr>Task 2 Directions: Read the sample and answer the following questions. </vt:lpstr>
      <vt:lpstr>PowerPoint 演示文稿</vt:lpstr>
      <vt:lpstr>Case 2: </vt:lpstr>
      <vt:lpstr>PowerPoint 演示文稿</vt:lpstr>
      <vt:lpstr>Task 3  Directions: Read the sample and summarize the writing process. </vt:lpstr>
      <vt:lpstr>PowerPoint 演示文稿</vt:lpstr>
      <vt:lpstr>Ⅳ.Useful Expressions                               1.Words and Phrases </vt:lpstr>
      <vt:lpstr>PowerPoint 演示文稿</vt:lpstr>
      <vt:lpstr>PowerPoint 演示文稿</vt:lpstr>
      <vt:lpstr>PowerPoint 演示文稿</vt:lpstr>
      <vt:lpstr>Ⅴ Strategy </vt:lpstr>
      <vt:lpstr>VI. Practice                                     Task 4  Directions: Translate the following English sentences to Chinese and vice versa.   </vt:lpstr>
      <vt:lpstr>VI. Practice                                     Task 4  Directions: Translate the following English sentences to Chinese and vice versa.   </vt:lpstr>
      <vt:lpstr>PowerPoint 演示文稿</vt:lpstr>
      <vt:lpstr>Task 5 Directions: Read the following letter and fill in the blanks with the right expressions according to the Chinese.   </vt:lpstr>
      <vt:lpstr>PowerPoint 演示文稿</vt:lpstr>
      <vt:lpstr> Task 6   Directions: Write a complaint letter according to the given situation.</vt:lpstr>
      <vt:lpstr>Task 6 Suggested Answers:</vt:lpstr>
      <vt:lpstr>PowerPoint 演示文稿</vt:lpstr>
      <vt:lpstr>VII. Read for Reference                           1. 1.Adjustment letter responding to complaint about wrong order. </vt:lpstr>
      <vt:lpstr>2. Adjustment letter responding to complaint about late delivery.</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Unit 14 Adjustment letter 理赔函</dc:title>
  <dc:creator>Administrator</dc:creator>
  <cp:lastModifiedBy>Vera~</cp:lastModifiedBy>
  <cp:revision>36</cp:revision>
  <dcterms:created xsi:type="dcterms:W3CDTF">2017-04-03T15:27:00Z</dcterms:created>
  <dcterms:modified xsi:type="dcterms:W3CDTF">2024-06-06T11:24:44Z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EDC896C1DA424EBE97F1EEC3305B6E87</vt:lpwstr>
  </property>
</Properties>
</file>